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2" r:id="rId2"/>
    <p:sldId id="257" r:id="rId3"/>
    <p:sldId id="295" r:id="rId4"/>
    <p:sldId id="296" r:id="rId5"/>
    <p:sldId id="298" r:id="rId6"/>
    <p:sldId id="309" r:id="rId7"/>
    <p:sldId id="310" r:id="rId8"/>
    <p:sldId id="311" r:id="rId9"/>
    <p:sldId id="312" r:id="rId10"/>
    <p:sldId id="313" r:id="rId11"/>
    <p:sldId id="314" r:id="rId12"/>
    <p:sldId id="318" r:id="rId13"/>
    <p:sldId id="315" r:id="rId14"/>
    <p:sldId id="316" r:id="rId15"/>
    <p:sldId id="317" r:id="rId16"/>
    <p:sldId id="325" r:id="rId17"/>
    <p:sldId id="319" r:id="rId18"/>
    <p:sldId id="326" r:id="rId19"/>
    <p:sldId id="320" r:id="rId20"/>
    <p:sldId id="327" r:id="rId21"/>
    <p:sldId id="328" r:id="rId22"/>
    <p:sldId id="329" r:id="rId23"/>
    <p:sldId id="330" r:id="rId24"/>
    <p:sldId id="321" r:id="rId25"/>
    <p:sldId id="322" r:id="rId26"/>
    <p:sldId id="323" r:id="rId27"/>
    <p:sldId id="331" r:id="rId28"/>
    <p:sldId id="332" r:id="rId29"/>
    <p:sldId id="333" r:id="rId30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469F13A-3BC1-E352-5E65-6087A82AD14B}" v="403" dt="2024-09-15T10:13:18.892"/>
    <p1510:client id="{BB377434-397A-3D60-E5F9-4BE791BFA417}" v="688" dt="2024-09-15T09:15:58.646"/>
    <p1510:client id="{E65FEC4A-7B64-0DA5-5834-9D0B7BD0F41E}" v="1" dt="2024-09-13T10:24:13.43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Destaqu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Estilo Mé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Estilo Claro 2 - Destaque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75" autoAdjust="0"/>
    <p:restoredTop sz="94660"/>
  </p:normalViewPr>
  <p:slideViewPr>
    <p:cSldViewPr snapToGrid="0">
      <p:cViewPr varScale="1">
        <p:scale>
          <a:sx n="86" d="100"/>
          <a:sy n="86" d="100"/>
        </p:scale>
        <p:origin x="66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microsoft.com/office/2015/10/relationships/revisionInfo" Target="revisionInfo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PT"/>
              <a:t>Clique para editar o estilo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PT"/>
              <a:t>Faça clique para editar o estilo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1C0BB-DC71-4713-A787-95011EDB8CA8}" type="datetimeFigureOut">
              <a:rPr lang="pt-PT" smtClean="0"/>
              <a:t>15/09/2024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0353607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1C0BB-DC71-4713-A787-95011EDB8CA8}" type="datetimeFigureOut">
              <a:rPr lang="pt-PT" smtClean="0"/>
              <a:t>15/09/2024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0425109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1C0BB-DC71-4713-A787-95011EDB8CA8}" type="datetimeFigureOut">
              <a:rPr lang="pt-PT" smtClean="0"/>
              <a:t>15/09/2024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517187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c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1C0BB-DC71-4713-A787-95011EDB8CA8}" type="datetimeFigureOut">
              <a:rPr lang="pt-PT" smtClean="0"/>
              <a:t>15/09/2024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730569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1C0BB-DC71-4713-A787-95011EDB8CA8}" type="datetimeFigureOut">
              <a:rPr lang="pt-PT" smtClean="0"/>
              <a:t>15/09/2024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6146263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e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e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1C0BB-DC71-4713-A787-95011EDB8CA8}" type="datetimeFigureOut">
              <a:rPr lang="pt-PT" smtClean="0"/>
              <a:t>15/09/2024</a:t>
            </a:fld>
            <a:endParaRPr lang="pt-PT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564203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4" name="Marcador de Posição de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o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6" name="Marcador de Posição de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7" name="Marcador de Posição d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1C0BB-DC71-4713-A787-95011EDB8CA8}" type="datetimeFigureOut">
              <a:rPr lang="pt-PT" smtClean="0"/>
              <a:t>15/09/2024</a:t>
            </a:fld>
            <a:endParaRPr lang="pt-PT"/>
          </a:p>
        </p:txBody>
      </p:sp>
      <p:sp>
        <p:nvSpPr>
          <p:cNvPr id="8" name="Marcador de Posição do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Marcador de Posição do Número do Diapositivo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491493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1C0BB-DC71-4713-A787-95011EDB8CA8}" type="datetimeFigureOut">
              <a:rPr lang="pt-PT" smtClean="0"/>
              <a:t>15/09/2024</a:t>
            </a:fld>
            <a:endParaRPr lang="pt-PT"/>
          </a:p>
        </p:txBody>
      </p:sp>
      <p:sp>
        <p:nvSpPr>
          <p:cNvPr id="4" name="Marcador de Posição do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Marcador de Posição do Número do Diapositivo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4555076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1C0BB-DC71-4713-A787-95011EDB8CA8}" type="datetimeFigureOut">
              <a:rPr lang="pt-PT" smtClean="0"/>
              <a:t>15/09/2024</a:t>
            </a:fld>
            <a:endParaRPr lang="pt-PT"/>
          </a:p>
        </p:txBody>
      </p:sp>
      <p:sp>
        <p:nvSpPr>
          <p:cNvPr id="3" name="Marcador de Posição do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9699347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1C0BB-DC71-4713-A787-95011EDB8CA8}" type="datetimeFigureOut">
              <a:rPr lang="pt-PT" smtClean="0"/>
              <a:t>15/09/2024</a:t>
            </a:fld>
            <a:endParaRPr lang="pt-PT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0891646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PT"/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1C0BB-DC71-4713-A787-95011EDB8CA8}" type="datetimeFigureOut">
              <a:rPr lang="pt-PT" smtClean="0"/>
              <a:t>15/09/2024</a:t>
            </a:fld>
            <a:endParaRPr lang="pt-PT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5806623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431C0BB-DC71-4713-A787-95011EDB8CA8}" type="datetimeFigureOut">
              <a:rPr lang="pt-PT" smtClean="0"/>
              <a:t>15/09/2024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1320664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owardsdatascience.com/ten-years-of-ai-in-review-85decdb2a540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turing.com/kb/ultimate-battle-between-deep-learning-and-machine-learning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turing.com/kb/ultimate-battle-between-deep-learning-and-machine-learning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witter.com/Ciaraioch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algotive.ai/blog/machine-learning-what-is-ml-and-how-does-it-work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E0053499-3647-36B4-C2DB-60949CBC284A}"/>
              </a:ext>
            </a:extLst>
          </p:cNvPr>
          <p:cNvSpPr>
            <a:spLocks noGrp="1"/>
          </p:cNvSpPr>
          <p:nvPr/>
        </p:nvSpPr>
        <p:spPr>
          <a:xfrm>
            <a:off x="562550" y="2327702"/>
            <a:ext cx="11067585" cy="10377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 b="1" dirty="0" err="1">
                <a:solidFill>
                  <a:srgbClr val="092953"/>
                </a:solidFill>
                <a:latin typeface="Cambria"/>
                <a:ea typeface="Cambria"/>
              </a:rPr>
              <a:t>Deep</a:t>
            </a:r>
            <a:r>
              <a:rPr lang="pt-PT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b="1" dirty="0" err="1">
                <a:solidFill>
                  <a:srgbClr val="092953"/>
                </a:solidFill>
                <a:latin typeface="Cambria"/>
                <a:ea typeface="Cambria"/>
              </a:rPr>
              <a:t>Learning</a:t>
            </a:r>
            <a:endParaRPr lang="pt-PT" b="1" dirty="0">
              <a:solidFill>
                <a:srgbClr val="092953"/>
              </a:solidFill>
              <a:latin typeface="Cambria"/>
              <a:ea typeface="Cambria"/>
            </a:endParaRP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F56B029F-39A9-47C6-AC5F-828B5B6B4CB9}"/>
              </a:ext>
            </a:extLst>
          </p:cNvPr>
          <p:cNvSpPr>
            <a:spLocks noGrp="1"/>
          </p:cNvSpPr>
          <p:nvPr/>
        </p:nvSpPr>
        <p:spPr>
          <a:xfrm>
            <a:off x="1521732" y="5008276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2000" b="1" err="1">
                <a:ea typeface="+mn-lt"/>
                <a:cs typeface="+mn-lt"/>
              </a:rPr>
              <a:t>Applied</a:t>
            </a:r>
            <a:r>
              <a:rPr lang="pt-PT" sz="2000" b="1" dirty="0">
                <a:ea typeface="+mn-lt"/>
                <a:cs typeface="+mn-lt"/>
              </a:rPr>
              <a:t> Data </a:t>
            </a:r>
            <a:r>
              <a:rPr lang="pt-PT" sz="2000" b="1" err="1">
                <a:ea typeface="+mn-lt"/>
                <a:cs typeface="+mn-lt"/>
              </a:rPr>
              <a:t>Science</a:t>
            </a:r>
            <a:endParaRPr lang="pt-PT" b="1" err="1"/>
          </a:p>
          <a:p>
            <a:r>
              <a:rPr lang="pt-PT" sz="2000" b="1" dirty="0"/>
              <a:t>2024/2025</a:t>
            </a:r>
            <a:endParaRPr lang="pt-PT" sz="2000" b="1" dirty="0">
              <a:cs typeface="Calibri"/>
            </a:endParaRPr>
          </a:p>
        </p:txBody>
      </p:sp>
      <p:pic>
        <p:nvPicPr>
          <p:cNvPr id="9" name="Imagem 8" descr="Portal do Colaborador">
            <a:extLst>
              <a:ext uri="{FF2B5EF4-FFF2-40B4-BE49-F238E27FC236}">
                <a16:creationId xmlns:a16="http://schemas.microsoft.com/office/drawing/2014/main" id="{2B601A01-9B7B-BA13-BEF4-FEC8884D31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901" y="130979"/>
            <a:ext cx="3561239" cy="1650054"/>
          </a:xfrm>
          <a:prstGeom prst="rect">
            <a:avLst/>
          </a:prstGeom>
        </p:spPr>
      </p:pic>
      <p:sp>
        <p:nvSpPr>
          <p:cNvPr id="14" name="Retângulo 1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553200"/>
            <a:ext cx="12192000" cy="304800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4330246" y="150133"/>
            <a:ext cx="7859486" cy="1603828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D7851EF0-06B4-C9BF-8969-A919CD805DF2}"/>
              </a:ext>
            </a:extLst>
          </p:cNvPr>
          <p:cNvSpPr/>
          <p:nvPr/>
        </p:nvSpPr>
        <p:spPr>
          <a:xfrm>
            <a:off x="-198212" y="150132"/>
            <a:ext cx="283029" cy="1603828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1B8E3643-4B25-37B8-1D83-D8BB0F05358F}"/>
              </a:ext>
            </a:extLst>
          </p:cNvPr>
          <p:cNvSpPr txBox="1"/>
          <p:nvPr/>
        </p:nvSpPr>
        <p:spPr>
          <a:xfrm>
            <a:off x="1494971" y="3369062"/>
            <a:ext cx="9202057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PT" sz="2800" b="1" dirty="0" err="1">
                <a:solidFill>
                  <a:srgbClr val="595959"/>
                </a:solidFill>
                <a:latin typeface="Calibri"/>
                <a:cs typeface="Calibri"/>
              </a:rPr>
              <a:t>Session</a:t>
            </a:r>
            <a:r>
              <a:rPr lang="pt-PT" sz="2800" b="1" dirty="0">
                <a:solidFill>
                  <a:srgbClr val="595959"/>
                </a:solidFill>
                <a:latin typeface="Calibri"/>
                <a:cs typeface="Calibri"/>
              </a:rPr>
              <a:t> 1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69666F2D-333D-FE50-82D2-088CE3443EB8}"/>
              </a:ext>
            </a:extLst>
          </p:cNvPr>
          <p:cNvSpPr txBox="1"/>
          <p:nvPr/>
        </p:nvSpPr>
        <p:spPr>
          <a:xfrm>
            <a:off x="2479200" y="4242795"/>
            <a:ext cx="724289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PT" sz="3600" b="1" dirty="0" err="1">
                <a:latin typeface="Calibri"/>
                <a:ea typeface="Calibri"/>
                <a:cs typeface="Calibri"/>
              </a:rPr>
              <a:t>Course</a:t>
            </a:r>
            <a:r>
              <a:rPr lang="pt-PT" sz="3600" b="1" dirty="0">
                <a:latin typeface="Calibri"/>
                <a:ea typeface="Calibri"/>
                <a:cs typeface="Calibri"/>
              </a:rPr>
              <a:t> </a:t>
            </a:r>
            <a:r>
              <a:rPr lang="pt-PT" sz="3600" b="1" dirty="0" err="1">
                <a:latin typeface="Calibri"/>
                <a:ea typeface="Calibri"/>
                <a:cs typeface="Calibri"/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23345317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  <a:cs typeface="+mj-lt"/>
              </a:rPr>
              <a:t>Deep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  <a:cs typeface="+mj-lt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  <a:cs typeface="+mj-lt"/>
              </a:rPr>
              <a:t>Learning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  <a:cs typeface="+mj-lt"/>
              </a:rPr>
              <a:t>: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  <a:cs typeface="+mj-lt"/>
              </a:rPr>
              <a:t>The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  <a:cs typeface="+mj-lt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  <a:cs typeface="+mj-lt"/>
              </a:rPr>
              <a:t>Last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  <a:cs typeface="+mj-lt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  <a:cs typeface="+mj-lt"/>
              </a:rPr>
              <a:t>Decade</a:t>
            </a:r>
            <a:endParaRPr lang="pt-PT" sz="3600" b="1" dirty="0" err="1">
              <a:solidFill>
                <a:srgbClr val="092953"/>
              </a:solidFill>
              <a:latin typeface="Cambria"/>
              <a:ea typeface="Cambria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Course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Introduction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>
                <a:solidFill>
                  <a:srgbClr val="FFFFFF"/>
                </a:solidFill>
                <a:latin typeface="Times New Roman"/>
                <a:cs typeface="Times New Roman"/>
              </a:rPr>
              <a:t> 1</a:t>
            </a:r>
            <a:endParaRPr lang="pt-PT"/>
          </a:p>
        </p:txBody>
      </p:sp>
      <p:pic>
        <p:nvPicPr>
          <p:cNvPr id="3" name="Imagem 2" descr="Uma imagem com texto, diagrama, Tipo de letra, Esquema&#10;&#10;Descrição gerada automaticamente">
            <a:extLst>
              <a:ext uri="{FF2B5EF4-FFF2-40B4-BE49-F238E27FC236}">
                <a16:creationId xmlns:a16="http://schemas.microsoft.com/office/drawing/2014/main" id="{6A760120-5E95-E3A3-D818-DAEEE3C638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5790" y="1238553"/>
            <a:ext cx="7780421" cy="4380894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858618B8-E022-0E04-8A88-281CB8B1B152}"/>
              </a:ext>
            </a:extLst>
          </p:cNvPr>
          <p:cNvSpPr txBox="1"/>
          <p:nvPr/>
        </p:nvSpPr>
        <p:spPr>
          <a:xfrm>
            <a:off x="2205789" y="5755105"/>
            <a:ext cx="777641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PT" dirty="0">
                <a:ea typeface="+mn-lt"/>
                <a:cs typeface="+mn-lt"/>
                <a:hlinkClick r:id="rId4"/>
              </a:rPr>
              <a:t>https://towardsdatascience.com/ten-years-of-ai-in-review-85decdb2a540</a:t>
            </a:r>
            <a:endParaRPr lang="pt-PT" dirty="0">
              <a:ea typeface="+mn-lt"/>
              <a:cs typeface="+mn-lt"/>
            </a:endParaRPr>
          </a:p>
          <a:p>
            <a:pPr algn="ctr"/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5081067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Why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Deep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Learning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over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Machine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Learning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?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Course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Introduction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>
                <a:solidFill>
                  <a:srgbClr val="FFFFFF"/>
                </a:solidFill>
                <a:latin typeface="Times New Roman"/>
                <a:cs typeface="Times New Roman"/>
              </a:rPr>
              <a:t> 1</a:t>
            </a:r>
            <a:endParaRPr lang="pt-PT"/>
          </a:p>
        </p:txBody>
      </p:sp>
      <p:pic>
        <p:nvPicPr>
          <p:cNvPr id="3" name="Imagem 2" descr="Uma imagem com texto, captura de ecrã, diagrama, Tipo de letra&#10;&#10;Descrição gerada automaticamente">
            <a:extLst>
              <a:ext uri="{FF2B5EF4-FFF2-40B4-BE49-F238E27FC236}">
                <a16:creationId xmlns:a16="http://schemas.microsoft.com/office/drawing/2014/main" id="{7D504C72-FACE-D3A3-EA22-DB6E92F869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0932" y="980574"/>
            <a:ext cx="6910136" cy="5227720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0612AC4A-61E8-E094-51C3-CE27619803BC}"/>
              </a:ext>
            </a:extLst>
          </p:cNvPr>
          <p:cNvSpPr txBox="1"/>
          <p:nvPr/>
        </p:nvSpPr>
        <p:spPr>
          <a:xfrm>
            <a:off x="2636920" y="6286500"/>
            <a:ext cx="6914147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PT" sz="1200" dirty="0">
                <a:ea typeface="+mn-lt"/>
                <a:cs typeface="+mn-lt"/>
                <a:hlinkClick r:id="rId4"/>
              </a:rPr>
              <a:t>https://www.turing.com/kb/ultimate-battle-between-deep-learning-and-machine-learning</a:t>
            </a:r>
            <a:endParaRPr lang="pt-PT" sz="1200">
              <a:ea typeface="+mn-lt"/>
              <a:cs typeface="+mn-lt"/>
            </a:endParaRPr>
          </a:p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8690121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Why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Deep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Learning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over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Machine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Learning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?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Course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Introduction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>
                <a:solidFill>
                  <a:srgbClr val="FFFFFF"/>
                </a:solidFill>
                <a:latin typeface="Times New Roman"/>
                <a:cs typeface="Times New Roman"/>
              </a:rPr>
              <a:t> 1</a:t>
            </a:r>
            <a:endParaRPr lang="pt-PT"/>
          </a:p>
        </p:txBody>
      </p:sp>
      <p:pic>
        <p:nvPicPr>
          <p:cNvPr id="3" name="Imagem 2" descr="Uma imagem com texto, captura de ecrã, diagrama, Tipo de letra&#10;&#10;Descrição gerada automaticamente">
            <a:extLst>
              <a:ext uri="{FF2B5EF4-FFF2-40B4-BE49-F238E27FC236}">
                <a16:creationId xmlns:a16="http://schemas.microsoft.com/office/drawing/2014/main" id="{7D504C72-FACE-D3A3-EA22-DB6E92F869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4353" y="980574"/>
            <a:ext cx="6910136" cy="5227720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0612AC4A-61E8-E094-51C3-CE27619803BC}"/>
              </a:ext>
            </a:extLst>
          </p:cNvPr>
          <p:cNvSpPr txBox="1"/>
          <p:nvPr/>
        </p:nvSpPr>
        <p:spPr>
          <a:xfrm>
            <a:off x="3940341" y="6286500"/>
            <a:ext cx="6914147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PT" sz="1200" dirty="0">
                <a:ea typeface="+mn-lt"/>
                <a:cs typeface="+mn-lt"/>
                <a:hlinkClick r:id="rId4"/>
              </a:rPr>
              <a:t>https://www.turing.com/kb/ultimate-battle-between-deep-learning-and-machine-learning</a:t>
            </a:r>
            <a:endParaRPr lang="pt-PT" sz="1200">
              <a:ea typeface="+mn-lt"/>
              <a:cs typeface="+mn-lt"/>
            </a:endParaRPr>
          </a:p>
          <a:p>
            <a:endParaRPr lang="pt-PT" dirty="0"/>
          </a:p>
        </p:txBody>
      </p:sp>
      <p:cxnSp>
        <p:nvCxnSpPr>
          <p:cNvPr id="9" name="Conexão reta unidirecional 8">
            <a:extLst>
              <a:ext uri="{FF2B5EF4-FFF2-40B4-BE49-F238E27FC236}">
                <a16:creationId xmlns:a16="http://schemas.microsoft.com/office/drawing/2014/main" id="{E56F2EFF-AA42-9FA9-FE0B-46F063A164E0}"/>
              </a:ext>
            </a:extLst>
          </p:cNvPr>
          <p:cNvCxnSpPr/>
          <p:nvPr/>
        </p:nvCxnSpPr>
        <p:spPr>
          <a:xfrm flipV="1">
            <a:off x="3172326" y="3364833"/>
            <a:ext cx="2588796" cy="45920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CaixaDeTexto 9">
            <a:extLst>
              <a:ext uri="{FF2B5EF4-FFF2-40B4-BE49-F238E27FC236}">
                <a16:creationId xmlns:a16="http://schemas.microsoft.com/office/drawing/2014/main" id="{3B79CC66-CCBB-BB3D-84E2-7B8B3C389D6A}"/>
              </a:ext>
            </a:extLst>
          </p:cNvPr>
          <p:cNvSpPr txBox="1"/>
          <p:nvPr/>
        </p:nvSpPr>
        <p:spPr>
          <a:xfrm>
            <a:off x="1443789" y="3589421"/>
            <a:ext cx="228198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b="1" err="1"/>
              <a:t>Challenging</a:t>
            </a:r>
            <a:r>
              <a:rPr lang="pt-PT" b="1" dirty="0"/>
              <a:t> to </a:t>
            </a:r>
            <a:r>
              <a:rPr lang="pt-PT" b="1" err="1"/>
              <a:t>hand-craft</a:t>
            </a:r>
            <a:r>
              <a:rPr lang="pt-PT" b="1" dirty="0"/>
              <a:t> </a:t>
            </a:r>
            <a:r>
              <a:rPr lang="pt-PT" b="1" err="1"/>
              <a:t>features</a:t>
            </a:r>
            <a:r>
              <a:rPr lang="pt-PT" b="1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3063381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Machine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Learning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Recap</a:t>
            </a:r>
            <a:endParaRPr lang="pt-PT" sz="3600" b="1" dirty="0">
              <a:solidFill>
                <a:srgbClr val="092953"/>
              </a:solidFill>
              <a:latin typeface="Cambria"/>
              <a:ea typeface="Cambria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Course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Introduction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>
                <a:solidFill>
                  <a:srgbClr val="FFFFFF"/>
                </a:solidFill>
                <a:latin typeface="Times New Roman"/>
                <a:cs typeface="Times New Roman"/>
              </a:rPr>
              <a:t> 1</a:t>
            </a:r>
            <a:endParaRPr lang="pt-PT"/>
          </a:p>
        </p:txBody>
      </p:sp>
      <p:sp>
        <p:nvSpPr>
          <p:cNvPr id="13" name="Marcador de Posição de Conteúdo 2">
            <a:extLst>
              <a:ext uri="{FF2B5EF4-FFF2-40B4-BE49-F238E27FC236}">
                <a16:creationId xmlns:a16="http://schemas.microsoft.com/office/drawing/2014/main" id="{346549F7-7FAF-F179-80E2-ABADD06E085E}"/>
              </a:ext>
            </a:extLst>
          </p:cNvPr>
          <p:cNvSpPr txBox="1">
            <a:spLocks/>
          </p:cNvSpPr>
          <p:nvPr/>
        </p:nvSpPr>
        <p:spPr>
          <a:xfrm>
            <a:off x="611660" y="1331355"/>
            <a:ext cx="11040761" cy="504125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PT" sz="3000" dirty="0"/>
              <a:t>General </a:t>
            </a:r>
            <a:r>
              <a:rPr lang="pt-PT" sz="3000" dirty="0" err="1"/>
              <a:t>Idea</a:t>
            </a:r>
            <a:r>
              <a:rPr lang="pt-PT" sz="3000" dirty="0"/>
              <a:t>:</a:t>
            </a:r>
            <a:endParaRPr lang="pt-PT" dirty="0"/>
          </a:p>
          <a:p>
            <a:pPr algn="just"/>
            <a:endParaRPr lang="pt-PT" sz="3000" dirty="0"/>
          </a:p>
          <a:p>
            <a:pPr algn="just"/>
            <a:endParaRPr lang="pt-PT" sz="3000" dirty="0"/>
          </a:p>
          <a:p>
            <a:pPr lvl="1" algn="just">
              <a:spcBef>
                <a:spcPts val="1000"/>
              </a:spcBef>
              <a:buFont typeface="Arial" panose="020B0604020202020204" pitchFamily="34" charset="0"/>
              <a:buChar char="o"/>
            </a:pPr>
            <a:endParaRPr lang="pt-PT" sz="2600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1E7879E9-BC62-C643-81BC-FD7448FC9038}"/>
              </a:ext>
            </a:extLst>
          </p:cNvPr>
          <p:cNvSpPr txBox="1"/>
          <p:nvPr/>
        </p:nvSpPr>
        <p:spPr>
          <a:xfrm>
            <a:off x="1634289" y="2977816"/>
            <a:ext cx="8919409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PT" sz="3600" b="1" err="1">
                <a:ea typeface="+mn-lt"/>
                <a:cs typeface="+mn-lt"/>
              </a:rPr>
              <a:t>Machine</a:t>
            </a:r>
            <a:r>
              <a:rPr lang="pt-PT" sz="3600" b="1" dirty="0">
                <a:ea typeface="+mn-lt"/>
                <a:cs typeface="+mn-lt"/>
              </a:rPr>
              <a:t> </a:t>
            </a:r>
            <a:r>
              <a:rPr lang="pt-PT" sz="3600" b="1" err="1">
                <a:ea typeface="+mn-lt"/>
                <a:cs typeface="+mn-lt"/>
              </a:rPr>
              <a:t>Learning</a:t>
            </a:r>
            <a:r>
              <a:rPr lang="pt-PT" sz="3600" b="1" dirty="0">
                <a:ea typeface="+mn-lt"/>
                <a:cs typeface="+mn-lt"/>
              </a:rPr>
              <a:t> </a:t>
            </a:r>
            <a:r>
              <a:rPr lang="pt-PT" sz="3600" b="1" err="1">
                <a:ea typeface="+mn-lt"/>
                <a:cs typeface="+mn-lt"/>
              </a:rPr>
              <a:t>is</a:t>
            </a:r>
            <a:r>
              <a:rPr lang="pt-PT" sz="3600" b="1" dirty="0">
                <a:ea typeface="+mn-lt"/>
                <a:cs typeface="+mn-lt"/>
              </a:rPr>
              <a:t> </a:t>
            </a:r>
            <a:r>
              <a:rPr lang="pt-PT" sz="3600" b="1" err="1">
                <a:ea typeface="+mn-lt"/>
                <a:cs typeface="+mn-lt"/>
              </a:rPr>
              <a:t>about</a:t>
            </a:r>
            <a:r>
              <a:rPr lang="pt-PT" sz="3600" b="1" dirty="0">
                <a:ea typeface="+mn-lt"/>
                <a:cs typeface="+mn-lt"/>
              </a:rPr>
              <a:t> </a:t>
            </a:r>
            <a:r>
              <a:rPr lang="pt-PT" sz="3600" b="1" err="1">
                <a:ea typeface="+mn-lt"/>
                <a:cs typeface="+mn-lt"/>
              </a:rPr>
              <a:t>turning</a:t>
            </a:r>
            <a:r>
              <a:rPr lang="pt-PT" sz="3600" b="1" dirty="0">
                <a:ea typeface="+mn-lt"/>
                <a:cs typeface="+mn-lt"/>
              </a:rPr>
              <a:t> data </a:t>
            </a:r>
            <a:r>
              <a:rPr lang="pt-PT" sz="3600" b="1" err="1">
                <a:ea typeface="+mn-lt"/>
                <a:cs typeface="+mn-lt"/>
              </a:rPr>
              <a:t>into</a:t>
            </a:r>
            <a:r>
              <a:rPr lang="pt-PT" sz="3600" b="1" dirty="0">
                <a:ea typeface="+mn-lt"/>
                <a:cs typeface="+mn-lt"/>
              </a:rPr>
              <a:t> </a:t>
            </a:r>
            <a:r>
              <a:rPr lang="pt-PT" sz="3600" b="1" err="1">
                <a:ea typeface="+mn-lt"/>
                <a:cs typeface="+mn-lt"/>
              </a:rPr>
              <a:t>useful</a:t>
            </a:r>
            <a:r>
              <a:rPr lang="pt-PT" sz="3600" b="1" dirty="0">
                <a:ea typeface="+mn-lt"/>
                <a:cs typeface="+mn-lt"/>
              </a:rPr>
              <a:t> insights </a:t>
            </a:r>
            <a:r>
              <a:rPr lang="pt-PT" sz="3600" b="1" err="1">
                <a:ea typeface="+mn-lt"/>
                <a:cs typeface="+mn-lt"/>
              </a:rPr>
              <a:t>and</a:t>
            </a:r>
            <a:r>
              <a:rPr lang="pt-PT" sz="3600" b="1" dirty="0">
                <a:ea typeface="+mn-lt"/>
                <a:cs typeface="+mn-lt"/>
              </a:rPr>
              <a:t> </a:t>
            </a:r>
            <a:r>
              <a:rPr lang="pt-PT" sz="3600" b="1" err="1">
                <a:ea typeface="+mn-lt"/>
                <a:cs typeface="+mn-lt"/>
              </a:rPr>
              <a:t>predictions</a:t>
            </a:r>
            <a:r>
              <a:rPr lang="pt-PT" sz="3600" b="1" dirty="0">
                <a:ea typeface="+mn-lt"/>
                <a:cs typeface="+mn-lt"/>
              </a:rPr>
              <a:t> </a:t>
            </a:r>
            <a:r>
              <a:rPr lang="pt-PT" sz="3600" b="1" err="1">
                <a:ea typeface="+mn-lt"/>
                <a:cs typeface="+mn-lt"/>
              </a:rPr>
              <a:t>with</a:t>
            </a:r>
            <a:r>
              <a:rPr lang="pt-PT" sz="3600" b="1" dirty="0">
                <a:ea typeface="+mn-lt"/>
                <a:cs typeface="+mn-lt"/>
              </a:rPr>
              <a:t> minimal </a:t>
            </a:r>
            <a:r>
              <a:rPr lang="pt-PT" sz="3600" b="1" err="1">
                <a:ea typeface="+mn-lt"/>
                <a:cs typeface="+mn-lt"/>
              </a:rPr>
              <a:t>human</a:t>
            </a:r>
            <a:r>
              <a:rPr lang="pt-PT" sz="3600" b="1" dirty="0">
                <a:ea typeface="+mn-lt"/>
                <a:cs typeface="+mn-lt"/>
              </a:rPr>
              <a:t> </a:t>
            </a:r>
            <a:r>
              <a:rPr lang="pt-PT" sz="3600" b="1" err="1">
                <a:ea typeface="+mn-lt"/>
                <a:cs typeface="+mn-lt"/>
              </a:rPr>
              <a:t>intervention</a:t>
            </a:r>
            <a:r>
              <a:rPr lang="pt-PT" sz="3600" b="1" dirty="0">
                <a:ea typeface="+mn-lt"/>
                <a:cs typeface="+mn-lt"/>
              </a:rPr>
              <a:t>.</a:t>
            </a:r>
            <a:endParaRPr lang="pt-PT" sz="3600" b="1" dirty="0"/>
          </a:p>
        </p:txBody>
      </p:sp>
    </p:spTree>
    <p:extLst>
      <p:ext uri="{BB962C8B-B14F-4D97-AF65-F5344CB8AC3E}">
        <p14:creationId xmlns:p14="http://schemas.microsoft.com/office/powerpoint/2010/main" val="38560902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Unsupervised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vs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Supervised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Learning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Course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Introduction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>
                <a:solidFill>
                  <a:srgbClr val="FFFFFF"/>
                </a:solidFill>
                <a:latin typeface="Times New Roman"/>
                <a:cs typeface="Times New Roman"/>
              </a:rPr>
              <a:t> 1</a:t>
            </a:r>
            <a:endParaRPr lang="pt-PT"/>
          </a:p>
        </p:txBody>
      </p:sp>
      <p:pic>
        <p:nvPicPr>
          <p:cNvPr id="3" name="Marcador de Posição de Conteúdo 8" descr="Uma imagem com texto, esboço, desenho, clipart&#10;&#10;Descrição gerada automaticamente">
            <a:extLst>
              <a:ext uri="{FF2B5EF4-FFF2-40B4-BE49-F238E27FC236}">
                <a16:creationId xmlns:a16="http://schemas.microsoft.com/office/drawing/2014/main" id="{E63AE78F-941F-2216-D747-B882A36EEA15}"/>
              </a:ext>
            </a:extLst>
          </p:cNvPr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231" y="1462687"/>
            <a:ext cx="11449538" cy="4246829"/>
          </a:xfrm>
          <a:prstGeom prst="rect">
            <a:avLst/>
          </a:prstGeom>
        </p:spPr>
      </p:pic>
      <p:sp>
        <p:nvSpPr>
          <p:cNvPr id="8" name="CaixaDeTexto 9">
            <a:extLst>
              <a:ext uri="{FF2B5EF4-FFF2-40B4-BE49-F238E27FC236}">
                <a16:creationId xmlns:a16="http://schemas.microsoft.com/office/drawing/2014/main" id="{66D1E1BD-898B-C063-37DF-30FB4DB8D3A3}"/>
              </a:ext>
            </a:extLst>
          </p:cNvPr>
          <p:cNvSpPr txBox="1"/>
          <p:nvPr/>
        </p:nvSpPr>
        <p:spPr>
          <a:xfrm>
            <a:off x="9520114" y="5705230"/>
            <a:ext cx="2347546" cy="30777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1400" dirty="0" err="1">
                <a:ea typeface="+mn-lt"/>
                <a:cs typeface="+mn-lt"/>
              </a:rPr>
              <a:t>Illustration</a:t>
            </a:r>
            <a:r>
              <a:rPr lang="pt-PT" sz="1400" dirty="0">
                <a:ea typeface="+mn-lt"/>
                <a:cs typeface="+mn-lt"/>
              </a:rPr>
              <a:t> </a:t>
            </a:r>
            <a:r>
              <a:rPr lang="pt-PT" sz="1400" dirty="0" err="1">
                <a:ea typeface="+mn-lt"/>
                <a:cs typeface="+mn-lt"/>
              </a:rPr>
              <a:t>by</a:t>
            </a:r>
            <a:r>
              <a:rPr lang="pt-PT" sz="1400" dirty="0">
                <a:ea typeface="+mn-lt"/>
                <a:cs typeface="+mn-lt"/>
              </a:rPr>
              <a:t> </a:t>
            </a:r>
            <a:r>
              <a:rPr lang="pt-PT" sz="1400" dirty="0">
                <a:ea typeface="+mn-lt"/>
                <a:cs typeface="+mn-lt"/>
                <a:hlinkClick r:id="rId4"/>
              </a:rPr>
              <a:t>@Ciaraioch</a:t>
            </a:r>
            <a:endParaRPr lang="pt-PT" sz="1400"/>
          </a:p>
        </p:txBody>
      </p:sp>
    </p:spTree>
    <p:extLst>
      <p:ext uri="{BB962C8B-B14F-4D97-AF65-F5344CB8AC3E}">
        <p14:creationId xmlns:p14="http://schemas.microsoft.com/office/powerpoint/2010/main" val="22061662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Types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of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Unsupervised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Learning</a:t>
            </a:r>
            <a:r>
              <a:rPr lang="pt-PT" sz="3600" b="1">
                <a:solidFill>
                  <a:srgbClr val="092953"/>
                </a:solidFill>
                <a:latin typeface="Cambria"/>
                <a:ea typeface="Cambria"/>
              </a:rPr>
              <a:t> Tasks</a:t>
            </a:r>
            <a:endParaRPr lang="pt-PT" sz="3600" b="1" dirty="0">
              <a:solidFill>
                <a:srgbClr val="092953"/>
              </a:solidFill>
              <a:latin typeface="Cambria"/>
              <a:ea typeface="Cambria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Course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Introduction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>
                <a:solidFill>
                  <a:srgbClr val="FFFFFF"/>
                </a:solidFill>
                <a:latin typeface="Times New Roman"/>
                <a:cs typeface="Times New Roman"/>
              </a:rPr>
              <a:t> 1</a:t>
            </a:r>
            <a:endParaRPr lang="pt-PT"/>
          </a:p>
        </p:txBody>
      </p:sp>
      <p:pic>
        <p:nvPicPr>
          <p:cNvPr id="3" name="Imagem 2" descr="Uma imagem com captura de ecrã, desenho&#10;&#10;Descrição gerada automaticamente">
            <a:extLst>
              <a:ext uri="{FF2B5EF4-FFF2-40B4-BE49-F238E27FC236}">
                <a16:creationId xmlns:a16="http://schemas.microsoft.com/office/drawing/2014/main" id="{A1EB671A-AE22-4FE3-6BA6-7E1AE630C07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9759" t="-1625" r="-56" b="1944"/>
          <a:stretch/>
        </p:blipFill>
        <p:spPr>
          <a:xfrm>
            <a:off x="387403" y="1719445"/>
            <a:ext cx="4894941" cy="3295837"/>
          </a:xfrm>
          <a:prstGeom prst="rect">
            <a:avLst/>
          </a:prstGeom>
        </p:spPr>
      </p:pic>
      <p:pic>
        <p:nvPicPr>
          <p:cNvPr id="8" name="Imagem 7" descr="Uma imagem com texto, diagrama, file, Retângulo&#10;&#10;Descrição gerada automaticamente">
            <a:extLst>
              <a:ext uri="{FF2B5EF4-FFF2-40B4-BE49-F238E27FC236}">
                <a16:creationId xmlns:a16="http://schemas.microsoft.com/office/drawing/2014/main" id="{B766A450-E513-18DF-A434-4C285E7181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6411" y="1321421"/>
            <a:ext cx="6096000" cy="1580049"/>
          </a:xfrm>
          <a:prstGeom prst="rect">
            <a:avLst/>
          </a:prstGeom>
        </p:spPr>
      </p:pic>
      <p:pic>
        <p:nvPicPr>
          <p:cNvPr id="9" name="Imagem 8" descr="Uma imagem com Tipo de letra, file, texto, Gráfico&#10;&#10;Descrição gerada automaticamente">
            <a:extLst>
              <a:ext uri="{FF2B5EF4-FFF2-40B4-BE49-F238E27FC236}">
                <a16:creationId xmlns:a16="http://schemas.microsoft.com/office/drawing/2014/main" id="{6E37E3FD-2940-61F0-72E0-34F835B47F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8802" y="3714514"/>
            <a:ext cx="3477198" cy="2609849"/>
          </a:xfrm>
          <a:prstGeom prst="rect">
            <a:avLst/>
          </a:prstGeom>
        </p:spPr>
      </p:pic>
      <p:sp>
        <p:nvSpPr>
          <p:cNvPr id="17" name="Retângulo 16">
            <a:extLst>
              <a:ext uri="{FF2B5EF4-FFF2-40B4-BE49-F238E27FC236}">
                <a16:creationId xmlns:a16="http://schemas.microsoft.com/office/drawing/2014/main" id="{C5C6F313-723F-66BA-F7B9-1D94BEA4E17E}"/>
              </a:ext>
            </a:extLst>
          </p:cNvPr>
          <p:cNvSpPr/>
          <p:nvPr/>
        </p:nvSpPr>
        <p:spPr>
          <a:xfrm>
            <a:off x="7479631" y="1453815"/>
            <a:ext cx="972552" cy="4211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516BAAF5-52C9-E13A-E872-059D07DD62D6}"/>
              </a:ext>
            </a:extLst>
          </p:cNvPr>
          <p:cNvSpPr/>
          <p:nvPr/>
        </p:nvSpPr>
        <p:spPr>
          <a:xfrm>
            <a:off x="8692816" y="4140868"/>
            <a:ext cx="862263" cy="3308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7383023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Types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of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Unsupervised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Learning</a:t>
            </a:r>
            <a:r>
              <a:rPr lang="pt-PT" sz="3600" b="1">
                <a:solidFill>
                  <a:srgbClr val="092953"/>
                </a:solidFill>
                <a:latin typeface="Cambria"/>
                <a:ea typeface="Cambria"/>
              </a:rPr>
              <a:t> Tasks</a:t>
            </a:r>
            <a:endParaRPr lang="pt-PT" sz="3600" b="1" dirty="0">
              <a:solidFill>
                <a:srgbClr val="092953"/>
              </a:solidFill>
              <a:latin typeface="Cambria"/>
              <a:ea typeface="Cambria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Course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Introduction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>
                <a:solidFill>
                  <a:srgbClr val="FFFFFF"/>
                </a:solidFill>
                <a:latin typeface="Times New Roman"/>
                <a:cs typeface="Times New Roman"/>
              </a:rPr>
              <a:t> 1</a:t>
            </a:r>
            <a:endParaRPr lang="pt-PT"/>
          </a:p>
        </p:txBody>
      </p:sp>
      <p:pic>
        <p:nvPicPr>
          <p:cNvPr id="3" name="Imagem 2" descr="Uma imagem com captura de ecrã, desenho&#10;&#10;Descrição gerada automaticamente">
            <a:extLst>
              <a:ext uri="{FF2B5EF4-FFF2-40B4-BE49-F238E27FC236}">
                <a16:creationId xmlns:a16="http://schemas.microsoft.com/office/drawing/2014/main" id="{A1EB671A-AE22-4FE3-6BA6-7E1AE630C07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9759" t="-1625" r="-56" b="1944"/>
          <a:stretch/>
        </p:blipFill>
        <p:spPr>
          <a:xfrm>
            <a:off x="387403" y="1719445"/>
            <a:ext cx="4894941" cy="3295837"/>
          </a:xfrm>
          <a:prstGeom prst="rect">
            <a:avLst/>
          </a:prstGeom>
        </p:spPr>
      </p:pic>
      <p:pic>
        <p:nvPicPr>
          <p:cNvPr id="8" name="Imagem 7" descr="Uma imagem com texto, diagrama, file, Retângulo&#10;&#10;Descrição gerada automaticamente">
            <a:extLst>
              <a:ext uri="{FF2B5EF4-FFF2-40B4-BE49-F238E27FC236}">
                <a16:creationId xmlns:a16="http://schemas.microsoft.com/office/drawing/2014/main" id="{B766A450-E513-18DF-A434-4C285E7181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6411" y="1321421"/>
            <a:ext cx="6096000" cy="1580049"/>
          </a:xfrm>
          <a:prstGeom prst="rect">
            <a:avLst/>
          </a:prstGeom>
        </p:spPr>
      </p:pic>
      <p:pic>
        <p:nvPicPr>
          <p:cNvPr id="9" name="Imagem 8" descr="Uma imagem com Tipo de letra, file, texto, Gráfico&#10;&#10;Descrição gerada automaticamente">
            <a:extLst>
              <a:ext uri="{FF2B5EF4-FFF2-40B4-BE49-F238E27FC236}">
                <a16:creationId xmlns:a16="http://schemas.microsoft.com/office/drawing/2014/main" id="{6E37E3FD-2940-61F0-72E0-34F835B47F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8802" y="3714514"/>
            <a:ext cx="3477198" cy="2609849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FD8FD222-418B-8553-ABDB-C2210862927E}"/>
              </a:ext>
            </a:extLst>
          </p:cNvPr>
          <p:cNvSpPr txBox="1"/>
          <p:nvPr/>
        </p:nvSpPr>
        <p:spPr>
          <a:xfrm>
            <a:off x="1463842" y="5103394"/>
            <a:ext cx="274319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PT" sz="2400" b="1" err="1"/>
              <a:t>Clustering</a:t>
            </a:r>
            <a:endParaRPr lang="pt-PT" sz="2000" b="1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40353815-E8CA-5D3C-2385-038451BFFC1B}"/>
              </a:ext>
            </a:extLst>
          </p:cNvPr>
          <p:cNvSpPr txBox="1"/>
          <p:nvPr/>
        </p:nvSpPr>
        <p:spPr>
          <a:xfrm>
            <a:off x="7048500" y="6095999"/>
            <a:ext cx="347511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PT" sz="2400" b="1" dirty="0" err="1"/>
              <a:t>Anomaly</a:t>
            </a:r>
            <a:r>
              <a:rPr lang="pt-PT" sz="2400" b="1" dirty="0"/>
              <a:t> </a:t>
            </a:r>
            <a:r>
              <a:rPr lang="pt-PT" sz="2400" b="1" dirty="0" err="1"/>
              <a:t>Detection</a:t>
            </a:r>
            <a:endParaRPr lang="pt-PT" sz="2000" b="1" dirty="0" err="1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A8572C84-82A7-1E33-8CB9-67AB51C9F2F6}"/>
              </a:ext>
            </a:extLst>
          </p:cNvPr>
          <p:cNvSpPr txBox="1"/>
          <p:nvPr/>
        </p:nvSpPr>
        <p:spPr>
          <a:xfrm>
            <a:off x="6416841" y="2897604"/>
            <a:ext cx="4106777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PT" sz="2400" b="1" dirty="0" err="1"/>
              <a:t>Dimensionality</a:t>
            </a:r>
            <a:r>
              <a:rPr lang="pt-PT" sz="2400" b="1" dirty="0"/>
              <a:t> </a:t>
            </a:r>
            <a:r>
              <a:rPr lang="pt-PT" sz="2400" b="1" dirty="0" err="1"/>
              <a:t>Reduction</a:t>
            </a:r>
          </a:p>
        </p:txBody>
      </p:sp>
    </p:spTree>
    <p:extLst>
      <p:ext uri="{BB962C8B-B14F-4D97-AF65-F5344CB8AC3E}">
        <p14:creationId xmlns:p14="http://schemas.microsoft.com/office/powerpoint/2010/main" val="30252525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Types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of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Supervised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Learning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Course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Introduction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>
                <a:solidFill>
                  <a:srgbClr val="FFFFFF"/>
                </a:solidFill>
                <a:latin typeface="Times New Roman"/>
                <a:cs typeface="Times New Roman"/>
              </a:rPr>
              <a:t> 1</a:t>
            </a:r>
            <a:endParaRPr lang="pt-PT"/>
          </a:p>
        </p:txBody>
      </p:sp>
      <p:pic>
        <p:nvPicPr>
          <p:cNvPr id="8" name="Imagem 7" descr="Uma imagem com texto, captura de ecrã, Tipo de letra, diagrama&#10;&#10;Descrição gerada automaticamente">
            <a:extLst>
              <a:ext uri="{FF2B5EF4-FFF2-40B4-BE49-F238E27FC236}">
                <a16:creationId xmlns:a16="http://schemas.microsoft.com/office/drawing/2014/main" id="{9BAE0B0B-2C09-9E58-4A6F-449511AE7B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3140" y="1110916"/>
            <a:ext cx="6395746" cy="5217693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45093E38-D0F1-0908-F16E-E040DD0C5BB0}"/>
              </a:ext>
            </a:extLst>
          </p:cNvPr>
          <p:cNvSpPr/>
          <p:nvPr/>
        </p:nvSpPr>
        <p:spPr>
          <a:xfrm>
            <a:off x="4622131" y="1173078"/>
            <a:ext cx="179471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36FADDEE-73B6-327E-C9DD-DABEBF99C46E}"/>
              </a:ext>
            </a:extLst>
          </p:cNvPr>
          <p:cNvSpPr/>
          <p:nvPr/>
        </p:nvSpPr>
        <p:spPr>
          <a:xfrm>
            <a:off x="4531894" y="4060657"/>
            <a:ext cx="1975183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8990570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Types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of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Supervised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Learning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Course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Introduction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>
                <a:solidFill>
                  <a:srgbClr val="FFFFFF"/>
                </a:solidFill>
                <a:latin typeface="Times New Roman"/>
                <a:cs typeface="Times New Roman"/>
              </a:rPr>
              <a:t> 1</a:t>
            </a:r>
            <a:endParaRPr lang="pt-PT"/>
          </a:p>
        </p:txBody>
      </p:sp>
      <p:pic>
        <p:nvPicPr>
          <p:cNvPr id="8" name="Imagem 7" descr="Uma imagem com texto, captura de ecrã, Tipo de letra, diagrama&#10;&#10;Descrição gerada automaticamente">
            <a:extLst>
              <a:ext uri="{FF2B5EF4-FFF2-40B4-BE49-F238E27FC236}">
                <a16:creationId xmlns:a16="http://schemas.microsoft.com/office/drawing/2014/main" id="{9BAE0B0B-2C09-9E58-4A6F-449511AE7B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3140" y="1110916"/>
            <a:ext cx="6395746" cy="5217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8080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Data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Types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Course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Introduction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>
                <a:solidFill>
                  <a:srgbClr val="FFFFFF"/>
                </a:solidFill>
                <a:latin typeface="Times New Roman"/>
                <a:cs typeface="Times New Roman"/>
              </a:rPr>
              <a:t> 1</a:t>
            </a:r>
            <a:endParaRPr lang="pt-PT"/>
          </a:p>
        </p:txBody>
      </p:sp>
      <p:sp>
        <p:nvSpPr>
          <p:cNvPr id="13" name="Marcador de Posição de Conteúdo 2">
            <a:extLst>
              <a:ext uri="{FF2B5EF4-FFF2-40B4-BE49-F238E27FC236}">
                <a16:creationId xmlns:a16="http://schemas.microsoft.com/office/drawing/2014/main" id="{346549F7-7FAF-F179-80E2-ABADD06E085E}"/>
              </a:ext>
            </a:extLst>
          </p:cNvPr>
          <p:cNvSpPr txBox="1">
            <a:spLocks/>
          </p:cNvSpPr>
          <p:nvPr/>
        </p:nvSpPr>
        <p:spPr>
          <a:xfrm>
            <a:off x="611660" y="1331355"/>
            <a:ext cx="11040761" cy="504125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PT" sz="3000" b="1" dirty="0" err="1"/>
              <a:t>Audio</a:t>
            </a:r>
            <a:endParaRPr lang="pt-PT" sz="3000" b="1" dirty="0"/>
          </a:p>
          <a:p>
            <a:pPr algn="just"/>
            <a:endParaRPr lang="pt-PT" sz="3000" dirty="0"/>
          </a:p>
          <a:p>
            <a:pPr algn="just"/>
            <a:endParaRPr lang="pt-PT" sz="3000"/>
          </a:p>
        </p:txBody>
      </p:sp>
      <p:pic>
        <p:nvPicPr>
          <p:cNvPr id="3" name="Imagem 2" descr="Uma imagem com Gráficos, Saturação de cores, Magenta, design gráfico&#10;&#10;Descrição gerada automaticamente">
            <a:extLst>
              <a:ext uri="{FF2B5EF4-FFF2-40B4-BE49-F238E27FC236}">
                <a16:creationId xmlns:a16="http://schemas.microsoft.com/office/drawing/2014/main" id="{14CC6536-2791-8E15-0ED3-AB4C78D5E8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472" y="2701841"/>
            <a:ext cx="4593055" cy="2296527"/>
          </a:xfrm>
          <a:prstGeom prst="rect">
            <a:avLst/>
          </a:prstGeom>
        </p:spPr>
      </p:pic>
      <p:pic>
        <p:nvPicPr>
          <p:cNvPr id="9" name="Imagem 8" descr="Uma imagem com texto, Tipo de letra, diagrama, captura de ecrã&#10;&#10;Descrição gerada automaticamente">
            <a:extLst>
              <a:ext uri="{FF2B5EF4-FFF2-40B4-BE49-F238E27FC236}">
                <a16:creationId xmlns:a16="http://schemas.microsoft.com/office/drawing/2014/main" id="{5B65E9C6-B9C0-1A3A-5319-50D52113DA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3098" y="2172953"/>
            <a:ext cx="5249778" cy="3364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3157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Course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Objectives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660" y="1331355"/>
            <a:ext cx="10958383" cy="5041256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 algn="just"/>
            <a:r>
              <a:rPr lang="pt-PT" b="1" err="1">
                <a:ea typeface="+mn-lt"/>
                <a:cs typeface="+mn-lt"/>
              </a:rPr>
              <a:t>Learn</a:t>
            </a:r>
            <a:r>
              <a:rPr lang="pt-PT" b="1" dirty="0">
                <a:ea typeface="+mn-lt"/>
                <a:cs typeface="+mn-lt"/>
              </a:rPr>
              <a:t> </a:t>
            </a:r>
            <a:r>
              <a:rPr lang="pt-PT" b="1" err="1">
                <a:ea typeface="+mn-lt"/>
                <a:cs typeface="+mn-lt"/>
              </a:rPr>
              <a:t>the</a:t>
            </a:r>
            <a:r>
              <a:rPr lang="pt-PT" b="1" dirty="0">
                <a:ea typeface="+mn-lt"/>
                <a:cs typeface="+mn-lt"/>
              </a:rPr>
              <a:t> </a:t>
            </a:r>
            <a:r>
              <a:rPr lang="pt-PT" b="1" err="1">
                <a:ea typeface="+mn-lt"/>
                <a:cs typeface="+mn-lt"/>
              </a:rPr>
              <a:t>theoretical</a:t>
            </a:r>
            <a:r>
              <a:rPr lang="pt-PT" b="1" dirty="0">
                <a:ea typeface="+mn-lt"/>
                <a:cs typeface="+mn-lt"/>
              </a:rPr>
              <a:t> </a:t>
            </a:r>
            <a:r>
              <a:rPr lang="pt-PT" b="1" err="1">
                <a:ea typeface="+mn-lt"/>
                <a:cs typeface="+mn-lt"/>
              </a:rPr>
              <a:t>foundations</a:t>
            </a:r>
            <a:r>
              <a:rPr lang="pt-PT" b="1" dirty="0">
                <a:ea typeface="+mn-lt"/>
                <a:cs typeface="+mn-lt"/>
              </a:rPr>
              <a:t> </a:t>
            </a:r>
            <a:r>
              <a:rPr lang="pt-PT" b="1" err="1">
                <a:ea typeface="+mn-lt"/>
                <a:cs typeface="+mn-lt"/>
              </a:rPr>
              <a:t>of</a:t>
            </a:r>
            <a:r>
              <a:rPr lang="pt-PT" b="1" dirty="0">
                <a:ea typeface="+mn-lt"/>
                <a:cs typeface="+mn-lt"/>
              </a:rPr>
              <a:t> </a:t>
            </a:r>
            <a:r>
              <a:rPr lang="pt-PT" b="1" err="1">
                <a:ea typeface="+mn-lt"/>
                <a:cs typeface="+mn-lt"/>
              </a:rPr>
              <a:t>deep</a:t>
            </a:r>
            <a:r>
              <a:rPr lang="pt-PT" b="1" dirty="0">
                <a:ea typeface="+mn-lt"/>
                <a:cs typeface="+mn-lt"/>
              </a:rPr>
              <a:t> </a:t>
            </a:r>
            <a:r>
              <a:rPr lang="pt-PT" b="1" err="1">
                <a:ea typeface="+mn-lt"/>
                <a:cs typeface="+mn-lt"/>
              </a:rPr>
              <a:t>learning</a:t>
            </a:r>
            <a:endParaRPr lang="pt-PT" b="1">
              <a:ea typeface="+mn-lt"/>
              <a:cs typeface="+mn-lt"/>
            </a:endParaRPr>
          </a:p>
          <a:p>
            <a:pPr lvl="1" algn="just">
              <a:buFont typeface="Courier New" panose="020B0604020202020204" pitchFamily="34" charset="0"/>
              <a:buChar char="o"/>
            </a:pPr>
            <a:r>
              <a:rPr lang="pt-PT" dirty="0">
                <a:ea typeface="+mn-lt"/>
                <a:cs typeface="+mn-lt"/>
              </a:rPr>
              <a:t>Explore </a:t>
            </a:r>
            <a:r>
              <a:rPr lang="pt-PT" err="1">
                <a:ea typeface="+mn-lt"/>
                <a:cs typeface="+mn-lt"/>
              </a:rPr>
              <a:t>key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concepts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such</a:t>
            </a:r>
            <a:r>
              <a:rPr lang="pt-PT" dirty="0">
                <a:ea typeface="+mn-lt"/>
                <a:cs typeface="+mn-lt"/>
              </a:rPr>
              <a:t> as neural networks, </a:t>
            </a:r>
            <a:r>
              <a:rPr lang="pt-PT" err="1">
                <a:ea typeface="+mn-lt"/>
                <a:cs typeface="+mn-lt"/>
              </a:rPr>
              <a:t>backpropagation</a:t>
            </a:r>
            <a:r>
              <a:rPr lang="pt-PT" dirty="0">
                <a:ea typeface="+mn-lt"/>
                <a:cs typeface="+mn-lt"/>
              </a:rPr>
              <a:t>, </a:t>
            </a:r>
            <a:r>
              <a:rPr lang="pt-PT" err="1">
                <a:ea typeface="+mn-lt"/>
                <a:cs typeface="+mn-lt"/>
              </a:rPr>
              <a:t>and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optimization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techniques</a:t>
            </a:r>
            <a:r>
              <a:rPr lang="pt-PT" dirty="0">
                <a:ea typeface="+mn-lt"/>
                <a:cs typeface="+mn-lt"/>
              </a:rPr>
              <a:t>.</a:t>
            </a:r>
            <a:endParaRPr lang="pt-PT" dirty="0"/>
          </a:p>
          <a:p>
            <a:pPr marL="457200" lvl="1" indent="0" algn="just">
              <a:buNone/>
            </a:pPr>
            <a:endParaRPr lang="pt-PT" dirty="0">
              <a:ea typeface="+mn-lt"/>
              <a:cs typeface="+mn-lt"/>
            </a:endParaRPr>
          </a:p>
          <a:p>
            <a:pPr algn="just"/>
            <a:r>
              <a:rPr lang="pt-PT" b="1" err="1">
                <a:ea typeface="+mn-lt"/>
                <a:cs typeface="+mn-lt"/>
              </a:rPr>
              <a:t>Understand</a:t>
            </a:r>
            <a:r>
              <a:rPr lang="pt-PT" b="1" dirty="0">
                <a:ea typeface="+mn-lt"/>
                <a:cs typeface="+mn-lt"/>
              </a:rPr>
              <a:t> </a:t>
            </a:r>
            <a:r>
              <a:rPr lang="pt-PT" b="1" err="1">
                <a:ea typeface="+mn-lt"/>
                <a:cs typeface="+mn-lt"/>
              </a:rPr>
              <a:t>the</a:t>
            </a:r>
            <a:r>
              <a:rPr lang="pt-PT" b="1" dirty="0">
                <a:ea typeface="+mn-lt"/>
                <a:cs typeface="+mn-lt"/>
              </a:rPr>
              <a:t> </a:t>
            </a:r>
            <a:r>
              <a:rPr lang="pt-PT" b="1" err="1">
                <a:ea typeface="+mn-lt"/>
                <a:cs typeface="+mn-lt"/>
              </a:rPr>
              <a:t>mathematical</a:t>
            </a:r>
            <a:r>
              <a:rPr lang="pt-PT" b="1" dirty="0">
                <a:ea typeface="+mn-lt"/>
                <a:cs typeface="+mn-lt"/>
              </a:rPr>
              <a:t> </a:t>
            </a:r>
            <a:r>
              <a:rPr lang="pt-PT" b="1" err="1">
                <a:ea typeface="+mn-lt"/>
                <a:cs typeface="+mn-lt"/>
              </a:rPr>
              <a:t>models</a:t>
            </a:r>
            <a:r>
              <a:rPr lang="pt-PT" b="1" dirty="0">
                <a:ea typeface="+mn-lt"/>
                <a:cs typeface="+mn-lt"/>
              </a:rPr>
              <a:t> </a:t>
            </a:r>
            <a:r>
              <a:rPr lang="pt-PT" b="1" err="1">
                <a:ea typeface="+mn-lt"/>
                <a:cs typeface="+mn-lt"/>
              </a:rPr>
              <a:t>behind</a:t>
            </a:r>
            <a:r>
              <a:rPr lang="pt-PT" b="1" dirty="0">
                <a:ea typeface="+mn-lt"/>
                <a:cs typeface="+mn-lt"/>
              </a:rPr>
              <a:t> </a:t>
            </a:r>
            <a:r>
              <a:rPr lang="pt-PT" b="1" err="1">
                <a:ea typeface="+mn-lt"/>
                <a:cs typeface="+mn-lt"/>
              </a:rPr>
              <a:t>deep</a:t>
            </a:r>
            <a:r>
              <a:rPr lang="pt-PT" b="1" dirty="0">
                <a:ea typeface="+mn-lt"/>
                <a:cs typeface="+mn-lt"/>
              </a:rPr>
              <a:t> </a:t>
            </a:r>
            <a:r>
              <a:rPr lang="pt-PT" b="1" err="1">
                <a:ea typeface="+mn-lt"/>
                <a:cs typeface="+mn-lt"/>
              </a:rPr>
              <a:t>learning</a:t>
            </a:r>
            <a:endParaRPr lang="pt-PT" b="1">
              <a:ea typeface="+mn-lt"/>
              <a:cs typeface="+mn-lt"/>
            </a:endParaRPr>
          </a:p>
          <a:p>
            <a:pPr lvl="1" algn="just">
              <a:buFont typeface="Courier New" panose="020B0604020202020204" pitchFamily="34" charset="0"/>
              <a:buChar char="o"/>
            </a:pPr>
            <a:r>
              <a:rPr lang="pt-PT" dirty="0" err="1">
                <a:ea typeface="+mn-lt"/>
                <a:cs typeface="+mn-lt"/>
              </a:rPr>
              <a:t>Understand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the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mathematical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principles</a:t>
            </a:r>
            <a:r>
              <a:rPr lang="pt-PT" dirty="0">
                <a:ea typeface="+mn-lt"/>
                <a:cs typeface="+mn-lt"/>
              </a:rPr>
              <a:t>, </a:t>
            </a:r>
            <a:r>
              <a:rPr lang="pt-PT" dirty="0" err="1">
                <a:ea typeface="+mn-lt"/>
                <a:cs typeface="+mn-lt"/>
              </a:rPr>
              <a:t>including</a:t>
            </a:r>
            <a:r>
              <a:rPr lang="pt-PT" dirty="0">
                <a:ea typeface="+mn-lt"/>
                <a:cs typeface="+mn-lt"/>
              </a:rPr>
              <a:t> linear </a:t>
            </a:r>
            <a:r>
              <a:rPr lang="pt-PT" dirty="0" err="1">
                <a:ea typeface="+mn-lt"/>
                <a:cs typeface="+mn-lt"/>
              </a:rPr>
              <a:t>algebra</a:t>
            </a:r>
            <a:r>
              <a:rPr lang="pt-PT" dirty="0">
                <a:ea typeface="+mn-lt"/>
                <a:cs typeface="+mn-lt"/>
              </a:rPr>
              <a:t>, </a:t>
            </a:r>
            <a:r>
              <a:rPr lang="pt-PT" dirty="0" err="1">
                <a:ea typeface="+mn-lt"/>
                <a:cs typeface="+mn-lt"/>
              </a:rPr>
              <a:t>calculus</a:t>
            </a:r>
            <a:r>
              <a:rPr lang="pt-PT" dirty="0">
                <a:ea typeface="+mn-lt"/>
                <a:cs typeface="+mn-lt"/>
              </a:rPr>
              <a:t>, </a:t>
            </a:r>
            <a:r>
              <a:rPr lang="pt-PT" dirty="0" err="1">
                <a:ea typeface="+mn-lt"/>
                <a:cs typeface="+mn-lt"/>
              </a:rPr>
              <a:t>and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probability</a:t>
            </a:r>
            <a:r>
              <a:rPr lang="pt-PT" dirty="0">
                <a:ea typeface="+mn-lt"/>
                <a:cs typeface="+mn-lt"/>
              </a:rPr>
              <a:t>, </a:t>
            </a:r>
            <a:r>
              <a:rPr lang="pt-PT" dirty="0" err="1">
                <a:ea typeface="+mn-lt"/>
                <a:cs typeface="+mn-lt"/>
              </a:rPr>
              <a:t>that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support</a:t>
            </a:r>
            <a:r>
              <a:rPr lang="pt-PT" dirty="0">
                <a:ea typeface="+mn-lt"/>
                <a:cs typeface="+mn-lt"/>
              </a:rPr>
              <a:t> neural networks.</a:t>
            </a:r>
            <a:endParaRPr lang="pt-PT" dirty="0"/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r>
              <a:rPr lang="pt-PT" b="1" err="1">
                <a:ea typeface="+mn-lt"/>
                <a:cs typeface="+mn-lt"/>
              </a:rPr>
              <a:t>Implement</a:t>
            </a:r>
            <a:r>
              <a:rPr lang="pt-PT" b="1" dirty="0">
                <a:ea typeface="+mn-lt"/>
                <a:cs typeface="+mn-lt"/>
              </a:rPr>
              <a:t> </a:t>
            </a:r>
            <a:r>
              <a:rPr lang="pt-PT" b="1" err="1">
                <a:ea typeface="+mn-lt"/>
                <a:cs typeface="+mn-lt"/>
              </a:rPr>
              <a:t>advanced</a:t>
            </a:r>
            <a:r>
              <a:rPr lang="pt-PT" b="1" dirty="0">
                <a:ea typeface="+mn-lt"/>
                <a:cs typeface="+mn-lt"/>
              </a:rPr>
              <a:t> </a:t>
            </a:r>
            <a:r>
              <a:rPr lang="pt-PT" b="1" err="1">
                <a:ea typeface="+mn-lt"/>
                <a:cs typeface="+mn-lt"/>
              </a:rPr>
              <a:t>deep</a:t>
            </a:r>
            <a:r>
              <a:rPr lang="pt-PT" b="1" dirty="0">
                <a:ea typeface="+mn-lt"/>
                <a:cs typeface="+mn-lt"/>
              </a:rPr>
              <a:t> </a:t>
            </a:r>
            <a:r>
              <a:rPr lang="pt-PT" b="1" err="1">
                <a:ea typeface="+mn-lt"/>
                <a:cs typeface="+mn-lt"/>
              </a:rPr>
              <a:t>learning</a:t>
            </a:r>
            <a:r>
              <a:rPr lang="pt-PT" b="1" dirty="0">
                <a:ea typeface="+mn-lt"/>
                <a:cs typeface="+mn-lt"/>
              </a:rPr>
              <a:t> </a:t>
            </a:r>
            <a:r>
              <a:rPr lang="pt-PT" b="1" err="1">
                <a:ea typeface="+mn-lt"/>
                <a:cs typeface="+mn-lt"/>
              </a:rPr>
              <a:t>algorithms</a:t>
            </a:r>
            <a:r>
              <a:rPr lang="pt-PT" b="1" dirty="0">
                <a:ea typeface="+mn-lt"/>
                <a:cs typeface="+mn-lt"/>
              </a:rPr>
              <a:t> </a:t>
            </a:r>
            <a:r>
              <a:rPr lang="pt-PT" b="1" err="1">
                <a:ea typeface="+mn-lt"/>
                <a:cs typeface="+mn-lt"/>
              </a:rPr>
              <a:t>using</a:t>
            </a:r>
            <a:r>
              <a:rPr lang="pt-PT" b="1" dirty="0">
                <a:ea typeface="+mn-lt"/>
                <a:cs typeface="+mn-lt"/>
              </a:rPr>
              <a:t> </a:t>
            </a:r>
            <a:r>
              <a:rPr lang="pt-PT" b="1" err="1">
                <a:ea typeface="+mn-lt"/>
                <a:cs typeface="+mn-lt"/>
              </a:rPr>
              <a:t>Python</a:t>
            </a:r>
            <a:endParaRPr lang="pt-PT" b="1">
              <a:ea typeface="+mn-lt"/>
              <a:cs typeface="+mn-lt"/>
            </a:endParaRPr>
          </a:p>
          <a:p>
            <a:pPr lvl="1" algn="just">
              <a:buFont typeface="Courier New" panose="020B0604020202020204" pitchFamily="34" charset="0"/>
              <a:buChar char="o"/>
            </a:pPr>
            <a:r>
              <a:rPr lang="pt-PT" dirty="0">
                <a:ea typeface="+mn-lt"/>
                <a:cs typeface="+mn-lt"/>
              </a:rPr>
              <a:t>Design, </a:t>
            </a:r>
            <a:r>
              <a:rPr lang="pt-PT" dirty="0" err="1">
                <a:ea typeface="+mn-lt"/>
                <a:cs typeface="+mn-lt"/>
              </a:rPr>
              <a:t>code</a:t>
            </a:r>
            <a:r>
              <a:rPr lang="pt-PT" dirty="0">
                <a:ea typeface="+mn-lt"/>
                <a:cs typeface="+mn-lt"/>
              </a:rPr>
              <a:t>, </a:t>
            </a:r>
            <a:r>
              <a:rPr lang="pt-PT" dirty="0" err="1">
                <a:ea typeface="+mn-lt"/>
                <a:cs typeface="+mn-lt"/>
              </a:rPr>
              <a:t>and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optimize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algorithms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using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Python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and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libraries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like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PyTorch</a:t>
            </a:r>
            <a:r>
              <a:rPr lang="pt-PT" dirty="0">
                <a:ea typeface="+mn-lt"/>
                <a:cs typeface="+mn-lt"/>
              </a:rPr>
              <a:t>.</a:t>
            </a:r>
            <a:endParaRPr lang="pt-PT" dirty="0"/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r>
              <a:rPr lang="pt-PT" b="1" err="1">
                <a:ea typeface="+mn-lt"/>
                <a:cs typeface="+mn-lt"/>
              </a:rPr>
              <a:t>Apply</a:t>
            </a:r>
            <a:r>
              <a:rPr lang="pt-PT" b="1" dirty="0">
                <a:ea typeface="+mn-lt"/>
                <a:cs typeface="+mn-lt"/>
              </a:rPr>
              <a:t> </a:t>
            </a:r>
            <a:r>
              <a:rPr lang="pt-PT" b="1" err="1">
                <a:ea typeface="+mn-lt"/>
                <a:cs typeface="+mn-lt"/>
              </a:rPr>
              <a:t>deep</a:t>
            </a:r>
            <a:r>
              <a:rPr lang="pt-PT" b="1" dirty="0">
                <a:ea typeface="+mn-lt"/>
                <a:cs typeface="+mn-lt"/>
              </a:rPr>
              <a:t> </a:t>
            </a:r>
            <a:r>
              <a:rPr lang="pt-PT" b="1" err="1">
                <a:ea typeface="+mn-lt"/>
                <a:cs typeface="+mn-lt"/>
              </a:rPr>
              <a:t>learning</a:t>
            </a:r>
            <a:r>
              <a:rPr lang="pt-PT" b="1" dirty="0">
                <a:ea typeface="+mn-lt"/>
                <a:cs typeface="+mn-lt"/>
              </a:rPr>
              <a:t> </a:t>
            </a:r>
            <a:r>
              <a:rPr lang="pt-PT" b="1" err="1">
                <a:ea typeface="+mn-lt"/>
                <a:cs typeface="+mn-lt"/>
              </a:rPr>
              <a:t>techniques</a:t>
            </a:r>
            <a:r>
              <a:rPr lang="pt-PT" b="1" dirty="0">
                <a:ea typeface="+mn-lt"/>
                <a:cs typeface="+mn-lt"/>
              </a:rPr>
              <a:t> to real-</a:t>
            </a:r>
            <a:r>
              <a:rPr lang="pt-PT" b="1" err="1">
                <a:ea typeface="+mn-lt"/>
                <a:cs typeface="+mn-lt"/>
              </a:rPr>
              <a:t>world</a:t>
            </a:r>
            <a:r>
              <a:rPr lang="pt-PT" b="1" dirty="0">
                <a:ea typeface="+mn-lt"/>
                <a:cs typeface="+mn-lt"/>
              </a:rPr>
              <a:t> </a:t>
            </a:r>
            <a:r>
              <a:rPr lang="pt-PT" b="1" err="1">
                <a:ea typeface="+mn-lt"/>
                <a:cs typeface="+mn-lt"/>
              </a:rPr>
              <a:t>problems</a:t>
            </a:r>
            <a:endParaRPr lang="pt-PT" b="1">
              <a:ea typeface="+mn-lt"/>
              <a:cs typeface="+mn-lt"/>
            </a:endParaRPr>
          </a:p>
          <a:p>
            <a:pPr lvl="1" algn="just">
              <a:buFont typeface="Courier New" panose="020B0604020202020204" pitchFamily="34" charset="0"/>
              <a:buChar char="o"/>
            </a:pPr>
            <a:r>
              <a:rPr lang="pt-PT" dirty="0">
                <a:ea typeface="+mn-lt"/>
                <a:cs typeface="+mn-lt"/>
              </a:rPr>
              <a:t>Solve </a:t>
            </a:r>
            <a:r>
              <a:rPr lang="pt-PT" dirty="0" err="1">
                <a:ea typeface="+mn-lt"/>
                <a:cs typeface="+mn-lt"/>
              </a:rPr>
              <a:t>complex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challenges</a:t>
            </a:r>
            <a:r>
              <a:rPr lang="pt-PT" dirty="0">
                <a:ea typeface="+mn-lt"/>
                <a:cs typeface="+mn-lt"/>
              </a:rPr>
              <a:t> in </a:t>
            </a:r>
            <a:r>
              <a:rPr lang="pt-PT" dirty="0" err="1">
                <a:ea typeface="+mn-lt"/>
                <a:cs typeface="+mn-lt"/>
              </a:rPr>
              <a:t>domains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like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computer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vision</a:t>
            </a:r>
            <a:r>
              <a:rPr lang="pt-PT" dirty="0">
                <a:ea typeface="+mn-lt"/>
                <a:cs typeface="+mn-lt"/>
              </a:rPr>
              <a:t>, natural </a:t>
            </a:r>
            <a:r>
              <a:rPr lang="pt-PT" dirty="0" err="1">
                <a:ea typeface="+mn-lt"/>
                <a:cs typeface="+mn-lt"/>
              </a:rPr>
              <a:t>language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processing</a:t>
            </a:r>
            <a:r>
              <a:rPr lang="pt-PT" dirty="0">
                <a:ea typeface="+mn-lt"/>
                <a:cs typeface="+mn-lt"/>
              </a:rPr>
              <a:t>, </a:t>
            </a:r>
            <a:r>
              <a:rPr lang="pt-PT" dirty="0" err="1">
                <a:ea typeface="+mn-lt"/>
                <a:cs typeface="+mn-lt"/>
              </a:rPr>
              <a:t>and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predictive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analytics</a:t>
            </a:r>
            <a:r>
              <a:rPr lang="pt-PT" dirty="0">
                <a:ea typeface="+mn-lt"/>
                <a:cs typeface="+mn-lt"/>
              </a:rPr>
              <a:t>.</a:t>
            </a:r>
            <a:endParaRPr lang="pt-PT" sz="2800" dirty="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Course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Introduction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>
                <a:solidFill>
                  <a:srgbClr val="FFFFFF"/>
                </a:solidFill>
                <a:latin typeface="Times New Roman"/>
                <a:cs typeface="Times New Roman"/>
              </a:rPr>
              <a:t> 1</a:t>
            </a:r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8791794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Data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Types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Course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Introduction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>
                <a:solidFill>
                  <a:srgbClr val="FFFFFF"/>
                </a:solidFill>
                <a:latin typeface="Times New Roman"/>
                <a:cs typeface="Times New Roman"/>
              </a:rPr>
              <a:t> 1</a:t>
            </a:r>
            <a:endParaRPr lang="pt-PT"/>
          </a:p>
        </p:txBody>
      </p:sp>
      <p:sp>
        <p:nvSpPr>
          <p:cNvPr id="13" name="Marcador de Posição de Conteúdo 2">
            <a:extLst>
              <a:ext uri="{FF2B5EF4-FFF2-40B4-BE49-F238E27FC236}">
                <a16:creationId xmlns:a16="http://schemas.microsoft.com/office/drawing/2014/main" id="{346549F7-7FAF-F179-80E2-ABADD06E085E}"/>
              </a:ext>
            </a:extLst>
          </p:cNvPr>
          <p:cNvSpPr txBox="1">
            <a:spLocks/>
          </p:cNvSpPr>
          <p:nvPr/>
        </p:nvSpPr>
        <p:spPr>
          <a:xfrm>
            <a:off x="611660" y="1331355"/>
            <a:ext cx="11040761" cy="504125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PT" sz="3000" err="1"/>
              <a:t>Audio</a:t>
            </a:r>
            <a:endParaRPr lang="pt-PT" sz="3000"/>
          </a:p>
          <a:p>
            <a:pPr algn="just"/>
            <a:endParaRPr lang="pt-PT" sz="3000" dirty="0"/>
          </a:p>
          <a:p>
            <a:pPr algn="just"/>
            <a:r>
              <a:rPr lang="pt-PT" sz="3000" b="1" err="1"/>
              <a:t>Images</a:t>
            </a:r>
            <a:endParaRPr lang="pt-PT" sz="3000" b="1"/>
          </a:p>
          <a:p>
            <a:pPr algn="just"/>
            <a:endParaRPr lang="pt-PT" sz="3000" dirty="0"/>
          </a:p>
          <a:p>
            <a:pPr algn="just"/>
            <a:endParaRPr lang="pt-PT" sz="3000" dirty="0"/>
          </a:p>
        </p:txBody>
      </p:sp>
      <p:pic>
        <p:nvPicPr>
          <p:cNvPr id="10" name="Imagem 9" descr="Uma imagem com texto, captura de ecrã, preto e branco, quadrado&#10;&#10;Descrição gerada automaticamente">
            <a:extLst>
              <a:ext uri="{FF2B5EF4-FFF2-40B4-BE49-F238E27FC236}">
                <a16:creationId xmlns:a16="http://schemas.microsoft.com/office/drawing/2014/main" id="{2CC23119-5DEF-8F27-B085-5BDBD2C9A8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6237" y="1714095"/>
            <a:ext cx="9705473" cy="4211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9297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Data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Types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Course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Introduction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>
                <a:solidFill>
                  <a:srgbClr val="FFFFFF"/>
                </a:solidFill>
                <a:latin typeface="Times New Roman"/>
                <a:cs typeface="Times New Roman"/>
              </a:rPr>
              <a:t> 1</a:t>
            </a:r>
            <a:endParaRPr lang="pt-PT"/>
          </a:p>
        </p:txBody>
      </p:sp>
      <p:sp>
        <p:nvSpPr>
          <p:cNvPr id="13" name="Marcador de Posição de Conteúdo 2">
            <a:extLst>
              <a:ext uri="{FF2B5EF4-FFF2-40B4-BE49-F238E27FC236}">
                <a16:creationId xmlns:a16="http://schemas.microsoft.com/office/drawing/2014/main" id="{346549F7-7FAF-F179-80E2-ABADD06E085E}"/>
              </a:ext>
            </a:extLst>
          </p:cNvPr>
          <p:cNvSpPr txBox="1">
            <a:spLocks/>
          </p:cNvSpPr>
          <p:nvPr/>
        </p:nvSpPr>
        <p:spPr>
          <a:xfrm>
            <a:off x="611660" y="1331355"/>
            <a:ext cx="11040761" cy="504125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PT" sz="3000" err="1"/>
              <a:t>Audio</a:t>
            </a:r>
            <a:endParaRPr lang="pt-PT" sz="3000"/>
          </a:p>
          <a:p>
            <a:pPr algn="just"/>
            <a:endParaRPr lang="pt-PT" sz="3000" dirty="0"/>
          </a:p>
          <a:p>
            <a:pPr algn="just"/>
            <a:r>
              <a:rPr lang="pt-PT" sz="3000" err="1"/>
              <a:t>Images</a:t>
            </a:r>
            <a:endParaRPr lang="pt-PT" sz="3000" dirty="0"/>
          </a:p>
          <a:p>
            <a:pPr algn="just"/>
            <a:endParaRPr lang="pt-PT" sz="3000" dirty="0"/>
          </a:p>
          <a:p>
            <a:pPr algn="just"/>
            <a:r>
              <a:rPr lang="pt-PT" sz="3000" b="1" err="1"/>
              <a:t>Video</a:t>
            </a:r>
            <a:endParaRPr lang="pt-PT" sz="3000" b="1"/>
          </a:p>
          <a:p>
            <a:pPr algn="just"/>
            <a:endParaRPr lang="pt-PT" sz="3000" dirty="0"/>
          </a:p>
          <a:p>
            <a:pPr algn="just"/>
            <a:endParaRPr lang="pt-PT" sz="3000" dirty="0"/>
          </a:p>
        </p:txBody>
      </p:sp>
      <p:pic>
        <p:nvPicPr>
          <p:cNvPr id="3" name="Imagem 2" descr="Uma imagem com captura de ecrã, diagrama, file, Retângulo&#10;&#10;Descrição gerada automaticamente">
            <a:extLst>
              <a:ext uri="{FF2B5EF4-FFF2-40B4-BE49-F238E27FC236}">
                <a16:creationId xmlns:a16="http://schemas.microsoft.com/office/drawing/2014/main" id="{6512156F-84B4-D5D1-5887-5430E421FF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9775" y="820154"/>
            <a:ext cx="5585530" cy="5217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9742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Data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Types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Course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Introduction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>
                <a:solidFill>
                  <a:srgbClr val="FFFFFF"/>
                </a:solidFill>
                <a:latin typeface="Times New Roman"/>
                <a:cs typeface="Times New Roman"/>
              </a:rPr>
              <a:t> 1</a:t>
            </a:r>
            <a:endParaRPr lang="pt-PT"/>
          </a:p>
        </p:txBody>
      </p:sp>
      <p:sp>
        <p:nvSpPr>
          <p:cNvPr id="13" name="Marcador de Posição de Conteúdo 2">
            <a:extLst>
              <a:ext uri="{FF2B5EF4-FFF2-40B4-BE49-F238E27FC236}">
                <a16:creationId xmlns:a16="http://schemas.microsoft.com/office/drawing/2014/main" id="{346549F7-7FAF-F179-80E2-ABADD06E085E}"/>
              </a:ext>
            </a:extLst>
          </p:cNvPr>
          <p:cNvSpPr txBox="1">
            <a:spLocks/>
          </p:cNvSpPr>
          <p:nvPr/>
        </p:nvSpPr>
        <p:spPr>
          <a:xfrm>
            <a:off x="611660" y="1331355"/>
            <a:ext cx="11040761" cy="504125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PT" sz="3000" err="1"/>
              <a:t>Audio</a:t>
            </a:r>
            <a:endParaRPr lang="pt-PT" sz="3000"/>
          </a:p>
          <a:p>
            <a:pPr algn="just"/>
            <a:endParaRPr lang="pt-PT" sz="3000" dirty="0"/>
          </a:p>
          <a:p>
            <a:pPr algn="just"/>
            <a:r>
              <a:rPr lang="pt-PT" sz="3000" dirty="0" err="1"/>
              <a:t>Images</a:t>
            </a:r>
            <a:endParaRPr lang="pt-PT" sz="3000" dirty="0"/>
          </a:p>
          <a:p>
            <a:pPr algn="just"/>
            <a:endParaRPr lang="pt-PT" sz="3000" dirty="0"/>
          </a:p>
          <a:p>
            <a:pPr algn="just"/>
            <a:r>
              <a:rPr lang="pt-PT" sz="3000" err="1"/>
              <a:t>Video</a:t>
            </a:r>
            <a:r>
              <a:rPr lang="pt-PT" sz="3000" dirty="0"/>
              <a:t> </a:t>
            </a:r>
          </a:p>
          <a:p>
            <a:pPr algn="just"/>
            <a:endParaRPr lang="pt-PT" sz="3000" b="1" dirty="0"/>
          </a:p>
          <a:p>
            <a:pPr algn="just"/>
            <a:r>
              <a:rPr lang="pt-PT" sz="3000" b="1" dirty="0" err="1"/>
              <a:t>Text</a:t>
            </a:r>
            <a:endParaRPr lang="pt-PT" sz="3000" b="1"/>
          </a:p>
          <a:p>
            <a:pPr algn="just"/>
            <a:endParaRPr lang="pt-PT" sz="3000" dirty="0"/>
          </a:p>
          <a:p>
            <a:pPr algn="just"/>
            <a:endParaRPr lang="pt-PT" sz="3000" dirty="0"/>
          </a:p>
        </p:txBody>
      </p:sp>
      <p:pic>
        <p:nvPicPr>
          <p:cNvPr id="3" name="Imagem 2" descr="Uma imagem com texto, Tipo de letra, captura de ecrã, design&#10;&#10;Descrição gerada automaticamente">
            <a:extLst>
              <a:ext uri="{FF2B5EF4-FFF2-40B4-BE49-F238E27FC236}">
                <a16:creationId xmlns:a16="http://schemas.microsoft.com/office/drawing/2014/main" id="{32416B5B-D6B6-0C58-25BD-159EC1A0C1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5085" y="978318"/>
            <a:ext cx="3875672" cy="3156785"/>
          </a:xfrm>
          <a:prstGeom prst="rect">
            <a:avLst/>
          </a:prstGeom>
        </p:spPr>
      </p:pic>
      <p:pic>
        <p:nvPicPr>
          <p:cNvPr id="8" name="Imagem 7" descr="Uma imagem com texto, file, diagrama, Tipo de letra&#10;&#10;Descrição gerada automaticamente">
            <a:extLst>
              <a:ext uri="{FF2B5EF4-FFF2-40B4-BE49-F238E27FC236}">
                <a16:creationId xmlns:a16="http://schemas.microsoft.com/office/drawing/2014/main" id="{EC479A98-915E-1CD2-4C8F-40A59EB748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0774" y="2073442"/>
            <a:ext cx="54864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7853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Data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Types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Course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Introduction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>
                <a:solidFill>
                  <a:srgbClr val="FFFFFF"/>
                </a:solidFill>
                <a:latin typeface="Times New Roman"/>
                <a:cs typeface="Times New Roman"/>
              </a:rPr>
              <a:t> 1</a:t>
            </a:r>
            <a:endParaRPr lang="pt-PT"/>
          </a:p>
        </p:txBody>
      </p:sp>
      <p:sp>
        <p:nvSpPr>
          <p:cNvPr id="13" name="Marcador de Posição de Conteúdo 2">
            <a:extLst>
              <a:ext uri="{FF2B5EF4-FFF2-40B4-BE49-F238E27FC236}">
                <a16:creationId xmlns:a16="http://schemas.microsoft.com/office/drawing/2014/main" id="{346549F7-7FAF-F179-80E2-ABADD06E085E}"/>
              </a:ext>
            </a:extLst>
          </p:cNvPr>
          <p:cNvSpPr txBox="1">
            <a:spLocks/>
          </p:cNvSpPr>
          <p:nvPr/>
        </p:nvSpPr>
        <p:spPr>
          <a:xfrm>
            <a:off x="611660" y="1331355"/>
            <a:ext cx="11040761" cy="504125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PT" sz="3000" err="1"/>
              <a:t>Audio</a:t>
            </a:r>
            <a:endParaRPr lang="pt-PT" sz="3000"/>
          </a:p>
          <a:p>
            <a:pPr algn="just"/>
            <a:endParaRPr lang="pt-PT" sz="3000" dirty="0"/>
          </a:p>
          <a:p>
            <a:pPr algn="just"/>
            <a:r>
              <a:rPr lang="pt-PT" sz="3000" dirty="0" err="1"/>
              <a:t>Images</a:t>
            </a:r>
            <a:endParaRPr lang="pt-PT" sz="3000" dirty="0"/>
          </a:p>
          <a:p>
            <a:pPr algn="just"/>
            <a:endParaRPr lang="pt-PT" sz="3000" dirty="0"/>
          </a:p>
          <a:p>
            <a:pPr algn="just"/>
            <a:r>
              <a:rPr lang="pt-PT" sz="3000" err="1"/>
              <a:t>Video</a:t>
            </a:r>
            <a:r>
              <a:rPr lang="pt-PT" sz="3000" dirty="0"/>
              <a:t> </a:t>
            </a:r>
          </a:p>
          <a:p>
            <a:pPr algn="just"/>
            <a:endParaRPr lang="pt-PT" sz="3000" b="1" dirty="0"/>
          </a:p>
          <a:p>
            <a:pPr algn="just"/>
            <a:r>
              <a:rPr lang="pt-PT" sz="3000" err="1"/>
              <a:t>Text</a:t>
            </a:r>
            <a:endParaRPr lang="pt-PT" sz="3000"/>
          </a:p>
          <a:p>
            <a:pPr algn="just"/>
            <a:endParaRPr lang="pt-PT" sz="3000" b="1" dirty="0"/>
          </a:p>
          <a:p>
            <a:pPr algn="just"/>
            <a:r>
              <a:rPr lang="pt-PT" sz="3000" b="1" dirty="0" err="1"/>
              <a:t>Multi-Modal</a:t>
            </a:r>
            <a:r>
              <a:rPr lang="pt-PT" sz="3000" b="1" dirty="0"/>
              <a:t> (</a:t>
            </a:r>
            <a:r>
              <a:rPr lang="pt-PT" sz="3000" b="1" dirty="0" err="1"/>
              <a:t>combinations</a:t>
            </a:r>
            <a:r>
              <a:rPr lang="pt-PT" sz="3000" b="1" dirty="0"/>
              <a:t> </a:t>
            </a:r>
            <a:r>
              <a:rPr lang="pt-PT" sz="3000" b="1" dirty="0" err="1"/>
              <a:t>of</a:t>
            </a:r>
            <a:r>
              <a:rPr lang="pt-PT" sz="3000" b="1" dirty="0"/>
              <a:t> </a:t>
            </a:r>
            <a:r>
              <a:rPr lang="pt-PT" sz="3000" b="1" dirty="0" err="1"/>
              <a:t>the</a:t>
            </a:r>
            <a:r>
              <a:rPr lang="pt-PT" sz="3000" b="1" dirty="0"/>
              <a:t> </a:t>
            </a:r>
            <a:r>
              <a:rPr lang="pt-PT" sz="3000" b="1" dirty="0" err="1"/>
              <a:t>above</a:t>
            </a:r>
            <a:r>
              <a:rPr lang="pt-PT" sz="3000" b="1" dirty="0"/>
              <a:t>)</a:t>
            </a:r>
          </a:p>
          <a:p>
            <a:pPr algn="just"/>
            <a:endParaRPr lang="pt-PT" sz="3000" dirty="0"/>
          </a:p>
          <a:p>
            <a:pPr algn="just"/>
            <a:endParaRPr lang="pt-PT" sz="3000" dirty="0"/>
          </a:p>
        </p:txBody>
      </p:sp>
      <p:pic>
        <p:nvPicPr>
          <p:cNvPr id="10" name="Imagem 9" descr="Uma imagem com texto, gato, Gatos de porte pequeno a médio, Felidae&#10;&#10;Descrição gerada automaticamente">
            <a:extLst>
              <a:ext uri="{FF2B5EF4-FFF2-40B4-BE49-F238E27FC236}">
                <a16:creationId xmlns:a16="http://schemas.microsoft.com/office/drawing/2014/main" id="{0350264C-B17C-F417-58E3-CCE7CEF6AE6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7467" t="8439" r="27796" b="7595"/>
          <a:stretch/>
        </p:blipFill>
        <p:spPr>
          <a:xfrm>
            <a:off x="4672263" y="874796"/>
            <a:ext cx="5725030" cy="4205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1082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 descr="Uma imagem com texto, Gráficos, design gráfico, clipart&#10;&#10;Descrição gerada automaticamente">
            <a:extLst>
              <a:ext uri="{FF2B5EF4-FFF2-40B4-BE49-F238E27FC236}">
                <a16:creationId xmlns:a16="http://schemas.microsoft.com/office/drawing/2014/main" id="{0033A32E-3339-D50B-ED1F-6CAB3BFAB0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6237" y="1407026"/>
            <a:ext cx="7439526" cy="4956342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Deep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Learning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Applications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Course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Introduction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>
                <a:solidFill>
                  <a:srgbClr val="FFFFFF"/>
                </a:solidFill>
                <a:latin typeface="Times New Roman"/>
                <a:cs typeface="Times New Roman"/>
              </a:rPr>
              <a:t> 1</a:t>
            </a:r>
            <a:endParaRPr lang="pt-PT"/>
          </a:p>
        </p:txBody>
      </p:sp>
      <p:sp>
        <p:nvSpPr>
          <p:cNvPr id="13" name="Marcador de Posição de Conteúdo 2">
            <a:extLst>
              <a:ext uri="{FF2B5EF4-FFF2-40B4-BE49-F238E27FC236}">
                <a16:creationId xmlns:a16="http://schemas.microsoft.com/office/drawing/2014/main" id="{346549F7-7FAF-F179-80E2-ABADD06E085E}"/>
              </a:ext>
            </a:extLst>
          </p:cNvPr>
          <p:cNvSpPr txBox="1">
            <a:spLocks/>
          </p:cNvSpPr>
          <p:nvPr/>
        </p:nvSpPr>
        <p:spPr>
          <a:xfrm>
            <a:off x="611660" y="1331355"/>
            <a:ext cx="11040761" cy="504125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PT" sz="3000" b="1" dirty="0"/>
              <a:t>Spam </a:t>
            </a:r>
            <a:r>
              <a:rPr lang="pt-PT" sz="3000" b="1" err="1"/>
              <a:t>Detection</a:t>
            </a:r>
            <a:endParaRPr lang="pt-PT" sz="3000" b="1"/>
          </a:p>
        </p:txBody>
      </p:sp>
    </p:spTree>
    <p:extLst>
      <p:ext uri="{BB962C8B-B14F-4D97-AF65-F5344CB8AC3E}">
        <p14:creationId xmlns:p14="http://schemas.microsoft.com/office/powerpoint/2010/main" val="12610878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Deep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Learning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Applications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Course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Introduction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>
                <a:solidFill>
                  <a:srgbClr val="FFFFFF"/>
                </a:solidFill>
                <a:latin typeface="Times New Roman"/>
                <a:cs typeface="Times New Roman"/>
              </a:rPr>
              <a:t> 1</a:t>
            </a:r>
            <a:endParaRPr lang="pt-PT"/>
          </a:p>
        </p:txBody>
      </p:sp>
      <p:sp>
        <p:nvSpPr>
          <p:cNvPr id="13" name="Marcador de Posição de Conteúdo 2">
            <a:extLst>
              <a:ext uri="{FF2B5EF4-FFF2-40B4-BE49-F238E27FC236}">
                <a16:creationId xmlns:a16="http://schemas.microsoft.com/office/drawing/2014/main" id="{346549F7-7FAF-F179-80E2-ABADD06E085E}"/>
              </a:ext>
            </a:extLst>
          </p:cNvPr>
          <p:cNvSpPr txBox="1">
            <a:spLocks/>
          </p:cNvSpPr>
          <p:nvPr/>
        </p:nvSpPr>
        <p:spPr>
          <a:xfrm>
            <a:off x="611660" y="1331355"/>
            <a:ext cx="11040761" cy="504125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PT" sz="3000" b="1" err="1"/>
              <a:t>Recognition</a:t>
            </a:r>
            <a:endParaRPr lang="pt-PT" sz="3000" b="1"/>
          </a:p>
        </p:txBody>
      </p:sp>
      <p:pic>
        <p:nvPicPr>
          <p:cNvPr id="9" name="Imagem 8" descr="Uma imagem com Telemóvel, pessoa, captura de ecrã, Cara humana&#10;&#10;Descrição gerada automaticamente">
            <a:extLst>
              <a:ext uri="{FF2B5EF4-FFF2-40B4-BE49-F238E27FC236}">
                <a16:creationId xmlns:a16="http://schemas.microsoft.com/office/drawing/2014/main" id="{EDFEB962-4F06-AE38-C891-AB6B951E22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542" y="2274220"/>
            <a:ext cx="11649075" cy="3552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8963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Deep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Learning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Applications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Course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Introduction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>
                <a:solidFill>
                  <a:srgbClr val="FFFFFF"/>
                </a:solidFill>
                <a:latin typeface="Times New Roman"/>
                <a:cs typeface="Times New Roman"/>
              </a:rPr>
              <a:t> 1</a:t>
            </a:r>
            <a:endParaRPr lang="pt-PT"/>
          </a:p>
        </p:txBody>
      </p:sp>
      <p:sp>
        <p:nvSpPr>
          <p:cNvPr id="13" name="Marcador de Posição de Conteúdo 2">
            <a:extLst>
              <a:ext uri="{FF2B5EF4-FFF2-40B4-BE49-F238E27FC236}">
                <a16:creationId xmlns:a16="http://schemas.microsoft.com/office/drawing/2014/main" id="{346549F7-7FAF-F179-80E2-ABADD06E085E}"/>
              </a:ext>
            </a:extLst>
          </p:cNvPr>
          <p:cNvSpPr txBox="1">
            <a:spLocks/>
          </p:cNvSpPr>
          <p:nvPr/>
        </p:nvSpPr>
        <p:spPr>
          <a:xfrm>
            <a:off x="611660" y="1331355"/>
            <a:ext cx="11040761" cy="504125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PT" sz="3000" b="1" err="1"/>
              <a:t>Robotics</a:t>
            </a:r>
            <a:endParaRPr lang="pt-PT" b="1" err="1"/>
          </a:p>
        </p:txBody>
      </p:sp>
      <p:pic>
        <p:nvPicPr>
          <p:cNvPr id="9" name="Imagem 8" descr="Uma imagem com Veículo terrestre, veículo, captura de ecrã, pessoa&#10;&#10;Descrição gerada automaticamente">
            <a:extLst>
              <a:ext uri="{FF2B5EF4-FFF2-40B4-BE49-F238E27FC236}">
                <a16:creationId xmlns:a16="http://schemas.microsoft.com/office/drawing/2014/main" id="{2BDD5696-F4D1-6A83-6B8B-C1E8EB092C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463" y="2264193"/>
            <a:ext cx="11649075" cy="3552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3377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Deep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Learning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Applications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Course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Introduction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>
                <a:solidFill>
                  <a:srgbClr val="FFFFFF"/>
                </a:solidFill>
                <a:latin typeface="Times New Roman"/>
                <a:cs typeface="Times New Roman"/>
              </a:rPr>
              <a:t> 1</a:t>
            </a:r>
            <a:endParaRPr lang="pt-PT"/>
          </a:p>
        </p:txBody>
      </p:sp>
      <p:sp>
        <p:nvSpPr>
          <p:cNvPr id="13" name="Marcador de Posição de Conteúdo 2">
            <a:extLst>
              <a:ext uri="{FF2B5EF4-FFF2-40B4-BE49-F238E27FC236}">
                <a16:creationId xmlns:a16="http://schemas.microsoft.com/office/drawing/2014/main" id="{346549F7-7FAF-F179-80E2-ABADD06E085E}"/>
              </a:ext>
            </a:extLst>
          </p:cNvPr>
          <p:cNvSpPr txBox="1">
            <a:spLocks/>
          </p:cNvSpPr>
          <p:nvPr/>
        </p:nvSpPr>
        <p:spPr>
          <a:xfrm>
            <a:off x="611660" y="1331355"/>
            <a:ext cx="11040761" cy="504125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PT" sz="3000" b="1" dirty="0" err="1"/>
              <a:t>Recommendation</a:t>
            </a:r>
            <a:r>
              <a:rPr lang="pt-PT" sz="3000" b="1" dirty="0"/>
              <a:t> </a:t>
            </a:r>
            <a:r>
              <a:rPr lang="pt-PT" sz="3000" b="1" dirty="0" err="1"/>
              <a:t>Systems</a:t>
            </a:r>
          </a:p>
        </p:txBody>
      </p:sp>
      <p:pic>
        <p:nvPicPr>
          <p:cNvPr id="3" name="Imagem 2" descr="Uma imagem com texto, captura de ecrã, Website, Publicidade online&#10;&#10;Descrição gerada automaticamente">
            <a:extLst>
              <a:ext uri="{FF2B5EF4-FFF2-40B4-BE49-F238E27FC236}">
                <a16:creationId xmlns:a16="http://schemas.microsoft.com/office/drawing/2014/main" id="{DE55727E-8B7B-199C-6A03-67CF495C3D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981" y="1937334"/>
            <a:ext cx="11254040" cy="4587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4448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Deep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Learning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Applications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Course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Introduction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>
                <a:solidFill>
                  <a:srgbClr val="FFFFFF"/>
                </a:solidFill>
                <a:latin typeface="Times New Roman"/>
                <a:cs typeface="Times New Roman"/>
              </a:rPr>
              <a:t> 1</a:t>
            </a:r>
            <a:endParaRPr lang="pt-PT"/>
          </a:p>
        </p:txBody>
      </p:sp>
      <p:sp>
        <p:nvSpPr>
          <p:cNvPr id="13" name="Marcador de Posição de Conteúdo 2">
            <a:extLst>
              <a:ext uri="{FF2B5EF4-FFF2-40B4-BE49-F238E27FC236}">
                <a16:creationId xmlns:a16="http://schemas.microsoft.com/office/drawing/2014/main" id="{346549F7-7FAF-F179-80E2-ABADD06E085E}"/>
              </a:ext>
            </a:extLst>
          </p:cNvPr>
          <p:cNvSpPr txBox="1">
            <a:spLocks/>
          </p:cNvSpPr>
          <p:nvPr/>
        </p:nvSpPr>
        <p:spPr>
          <a:xfrm>
            <a:off x="611660" y="1331355"/>
            <a:ext cx="11040761" cy="504125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PT" sz="3000" b="1" dirty="0" err="1"/>
              <a:t>Computer</a:t>
            </a:r>
            <a:r>
              <a:rPr lang="pt-PT" sz="3000" b="1" dirty="0"/>
              <a:t> </a:t>
            </a:r>
            <a:r>
              <a:rPr lang="pt-PT" sz="3000" b="1" dirty="0" err="1"/>
              <a:t>Vision</a:t>
            </a:r>
            <a:r>
              <a:rPr lang="pt-PT" sz="3000" b="1" dirty="0"/>
              <a:t> </a:t>
            </a:r>
            <a:r>
              <a:rPr lang="pt-PT" sz="3000" b="1" dirty="0" err="1"/>
              <a:t>Systems</a:t>
            </a:r>
          </a:p>
        </p:txBody>
      </p:sp>
      <p:pic>
        <p:nvPicPr>
          <p:cNvPr id="3" name="Imagem 2" descr="Uma imagem com texto, captura de ecrã&#10;&#10;Descrição gerada automaticamente">
            <a:extLst>
              <a:ext uri="{FF2B5EF4-FFF2-40B4-BE49-F238E27FC236}">
                <a16:creationId xmlns:a16="http://schemas.microsoft.com/office/drawing/2014/main" id="{3C1F6F59-0B6C-1205-10D0-5FCDDCD207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866" y="2125328"/>
            <a:ext cx="11782425" cy="437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9602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Deep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Learning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Applications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Course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Introduction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>
                <a:solidFill>
                  <a:srgbClr val="FFFFFF"/>
                </a:solidFill>
                <a:latin typeface="Times New Roman"/>
                <a:cs typeface="Times New Roman"/>
              </a:rPr>
              <a:t> 1</a:t>
            </a:r>
            <a:endParaRPr lang="pt-PT"/>
          </a:p>
        </p:txBody>
      </p:sp>
      <p:sp>
        <p:nvSpPr>
          <p:cNvPr id="13" name="Marcador de Posição de Conteúdo 2">
            <a:extLst>
              <a:ext uri="{FF2B5EF4-FFF2-40B4-BE49-F238E27FC236}">
                <a16:creationId xmlns:a16="http://schemas.microsoft.com/office/drawing/2014/main" id="{346549F7-7FAF-F179-80E2-ABADD06E085E}"/>
              </a:ext>
            </a:extLst>
          </p:cNvPr>
          <p:cNvSpPr txBox="1">
            <a:spLocks/>
          </p:cNvSpPr>
          <p:nvPr/>
        </p:nvSpPr>
        <p:spPr>
          <a:xfrm>
            <a:off x="611660" y="1331355"/>
            <a:ext cx="11040761" cy="504125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PT" sz="3000" b="1" dirty="0" err="1"/>
              <a:t>Home</a:t>
            </a:r>
            <a:r>
              <a:rPr lang="pt-PT" sz="3000" b="1" dirty="0"/>
              <a:t> Virtual </a:t>
            </a:r>
            <a:r>
              <a:rPr lang="pt-PT" sz="3000" b="1" dirty="0" err="1"/>
              <a:t>Assistants</a:t>
            </a:r>
          </a:p>
        </p:txBody>
      </p:sp>
      <p:pic>
        <p:nvPicPr>
          <p:cNvPr id="3" name="Imagem 2" descr="Uma imagem com cilindro&#10;&#10;Descrição gerada automaticamente">
            <a:extLst>
              <a:ext uri="{FF2B5EF4-FFF2-40B4-BE49-F238E27FC236}">
                <a16:creationId xmlns:a16="http://schemas.microsoft.com/office/drawing/2014/main" id="{51B9F11F-1EE3-B80F-B996-190B574B5A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024" y="2185486"/>
            <a:ext cx="11782425" cy="437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2778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Classes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660" y="1331355"/>
            <a:ext cx="10958383" cy="5041256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"/>
            <a:r>
              <a:rPr lang="pt-PT" sz="3000" b="1" dirty="0" err="1">
                <a:ea typeface="+mn-lt"/>
                <a:cs typeface="+mn-lt"/>
              </a:rPr>
              <a:t>Thursdays</a:t>
            </a:r>
            <a:r>
              <a:rPr lang="pt-PT" sz="3000" b="1" dirty="0">
                <a:ea typeface="+mn-lt"/>
                <a:cs typeface="+mn-lt"/>
              </a:rPr>
              <a:t> | 16:30 - 18:30</a:t>
            </a:r>
            <a:endParaRPr lang="pt-PT" sz="3000" dirty="0"/>
          </a:p>
          <a:p>
            <a:pPr algn="just"/>
            <a:r>
              <a:rPr lang="pt-PT" sz="3000" b="1" err="1">
                <a:ea typeface="+mn-lt"/>
                <a:cs typeface="+mn-lt"/>
              </a:rPr>
              <a:t>Fridays</a:t>
            </a:r>
            <a:r>
              <a:rPr lang="pt-PT" sz="3000" b="1" dirty="0">
                <a:ea typeface="+mn-lt"/>
                <a:cs typeface="+mn-lt"/>
              </a:rPr>
              <a:t> | 11:00 - 13:00</a:t>
            </a:r>
          </a:p>
          <a:p>
            <a:pPr algn="just"/>
            <a:endParaRPr lang="pt-PT" sz="3000" b="1" dirty="0">
              <a:ea typeface="+mn-lt"/>
              <a:cs typeface="+mn-lt"/>
            </a:endParaRPr>
          </a:p>
          <a:p>
            <a:pPr algn="just"/>
            <a:r>
              <a:rPr lang="pt-PT" sz="3000" b="1" dirty="0" err="1">
                <a:ea typeface="+mn-lt"/>
                <a:cs typeface="+mn-lt"/>
              </a:rPr>
              <a:t>Theory</a:t>
            </a:r>
            <a:r>
              <a:rPr lang="pt-PT" sz="3000" b="1">
                <a:ea typeface="+mn-lt"/>
                <a:cs typeface="+mn-lt"/>
              </a:rPr>
              <a:t> Session</a:t>
            </a:r>
            <a:endParaRPr lang="pt-PT" sz="3000" dirty="0" err="1">
              <a:ea typeface="+mn-lt"/>
              <a:cs typeface="+mn-lt"/>
            </a:endParaRPr>
          </a:p>
          <a:p>
            <a:pPr lvl="1" algn="just">
              <a:buFont typeface="Courier New,monospace" panose="020B0604020202020204" pitchFamily="34" charset="0"/>
              <a:buChar char="o"/>
            </a:pPr>
            <a:r>
              <a:rPr lang="pt-PT" sz="2600" b="1" err="1">
                <a:ea typeface="+mn-lt"/>
                <a:cs typeface="+mn-lt"/>
              </a:rPr>
              <a:t>Focus</a:t>
            </a:r>
            <a:r>
              <a:rPr lang="pt-PT" sz="2600" dirty="0">
                <a:ea typeface="+mn-lt"/>
                <a:cs typeface="+mn-lt"/>
              </a:rPr>
              <a:t>: </a:t>
            </a:r>
            <a:r>
              <a:rPr lang="pt-PT" sz="2600" err="1">
                <a:ea typeface="+mn-lt"/>
                <a:cs typeface="+mn-lt"/>
              </a:rPr>
              <a:t>Foundations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err="1">
                <a:ea typeface="+mn-lt"/>
                <a:cs typeface="+mn-lt"/>
              </a:rPr>
              <a:t>of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err="1">
                <a:ea typeface="+mn-lt"/>
                <a:cs typeface="+mn-lt"/>
              </a:rPr>
              <a:t>deep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err="1">
                <a:ea typeface="+mn-lt"/>
                <a:cs typeface="+mn-lt"/>
              </a:rPr>
              <a:t>learning</a:t>
            </a:r>
            <a:endParaRPr lang="pt-PT" sz="3000" err="1">
              <a:ea typeface="+mn-lt"/>
              <a:cs typeface="+mn-lt"/>
            </a:endParaRPr>
          </a:p>
          <a:p>
            <a:pPr lvl="1" algn="just">
              <a:buFont typeface="Courier New,monospace" panose="020B0604020202020204" pitchFamily="34" charset="0"/>
              <a:buChar char="o"/>
            </a:pPr>
            <a:endParaRPr lang="pt-PT" sz="3000" b="1" dirty="0">
              <a:ea typeface="+mn-lt"/>
              <a:cs typeface="+mn-lt"/>
            </a:endParaRPr>
          </a:p>
          <a:p>
            <a:pPr marL="0" indent="0" algn="just">
              <a:buNone/>
            </a:pPr>
            <a:endParaRPr lang="pt-PT" sz="3000" b="1" dirty="0">
              <a:ea typeface="+mn-lt"/>
              <a:cs typeface="+mn-lt"/>
            </a:endParaRPr>
          </a:p>
          <a:p>
            <a:pPr algn="just"/>
            <a:r>
              <a:rPr lang="pt-PT" sz="3000" b="1">
                <a:ea typeface="+mn-lt"/>
                <a:cs typeface="+mn-lt"/>
              </a:rPr>
              <a:t>Hands-On Session</a:t>
            </a:r>
          </a:p>
          <a:p>
            <a:pPr lvl="1" algn="just">
              <a:buFont typeface="Courier New,monospace" panose="020B0604020202020204" pitchFamily="34" charset="0"/>
              <a:buChar char="o"/>
            </a:pPr>
            <a:r>
              <a:rPr lang="pt-PT" sz="2600" b="1" dirty="0" err="1">
                <a:ea typeface="+mn-lt"/>
                <a:cs typeface="+mn-lt"/>
              </a:rPr>
              <a:t>Focus</a:t>
            </a:r>
            <a:r>
              <a:rPr lang="pt-PT" sz="2600" dirty="0">
                <a:ea typeface="+mn-lt"/>
                <a:cs typeface="+mn-lt"/>
              </a:rPr>
              <a:t>: </a:t>
            </a:r>
            <a:r>
              <a:rPr lang="pt-PT" sz="2600" dirty="0" err="1">
                <a:ea typeface="+mn-lt"/>
                <a:cs typeface="+mn-lt"/>
              </a:rPr>
              <a:t>Practical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dirty="0" err="1">
                <a:ea typeface="+mn-lt"/>
                <a:cs typeface="+mn-lt"/>
              </a:rPr>
              <a:t>implementation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dirty="0" err="1">
                <a:ea typeface="+mn-lt"/>
                <a:cs typeface="+mn-lt"/>
              </a:rPr>
              <a:t>using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dirty="0" err="1">
                <a:ea typeface="+mn-lt"/>
                <a:cs typeface="+mn-lt"/>
              </a:rPr>
              <a:t>Python</a:t>
            </a:r>
            <a:endParaRPr lang="pt-PT" dirty="0" err="1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Course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Introduction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>
                <a:solidFill>
                  <a:srgbClr val="FFFFFF"/>
                </a:solidFill>
                <a:latin typeface="Times New Roman"/>
                <a:cs typeface="Times New Roman"/>
              </a:rPr>
              <a:t> 1</a:t>
            </a:r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766758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Evaluation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660" y="1331355"/>
            <a:ext cx="10958383" cy="504125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just">
              <a:buNone/>
            </a:pPr>
            <a:endParaRPr lang="pt-PT" sz="3000" b="1" dirty="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Course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Introduction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>
                <a:solidFill>
                  <a:srgbClr val="FFFFFF"/>
                </a:solidFill>
                <a:latin typeface="Times New Roman"/>
                <a:cs typeface="Times New Roman"/>
              </a:rPr>
              <a:t> 1</a:t>
            </a:r>
            <a:endParaRPr lang="pt-PT"/>
          </a:p>
        </p:txBody>
      </p:sp>
      <p:graphicFrame>
        <p:nvGraphicFramePr>
          <p:cNvPr id="8" name="Tabela 7">
            <a:extLst>
              <a:ext uri="{FF2B5EF4-FFF2-40B4-BE49-F238E27FC236}">
                <a16:creationId xmlns:a16="http://schemas.microsoft.com/office/drawing/2014/main" id="{D392D1ED-1D73-2880-279C-6E0BBB844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165512"/>
              </p:ext>
            </p:extLst>
          </p:nvPr>
        </p:nvGraphicFramePr>
        <p:xfrm>
          <a:off x="2021978" y="2586186"/>
          <a:ext cx="8148027" cy="253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15502">
                  <a:extLst>
                    <a:ext uri="{9D8B030D-6E8A-4147-A177-3AD203B41FA5}">
                      <a16:colId xmlns:a16="http://schemas.microsoft.com/office/drawing/2014/main" val="2515348677"/>
                    </a:ext>
                  </a:extLst>
                </a:gridCol>
                <a:gridCol w="4532525">
                  <a:extLst>
                    <a:ext uri="{9D8B030D-6E8A-4147-A177-3AD203B41FA5}">
                      <a16:colId xmlns:a16="http://schemas.microsoft.com/office/drawing/2014/main" val="3796198420"/>
                    </a:ext>
                  </a:extLst>
                </a:gridCol>
              </a:tblGrid>
              <a:tr h="633580">
                <a:tc>
                  <a:txBody>
                    <a:bodyPr/>
                    <a:lstStyle/>
                    <a:p>
                      <a:endParaRPr lang="pt-PT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sz="2800" dirty="0"/>
                        <a:t>% </a:t>
                      </a:r>
                      <a:r>
                        <a:rPr lang="pt-PT" sz="2800" err="1"/>
                        <a:t>of</a:t>
                      </a:r>
                      <a:r>
                        <a:rPr lang="pt-PT" sz="2800" dirty="0"/>
                        <a:t> Final </a:t>
                      </a:r>
                      <a:r>
                        <a:rPr lang="pt-PT" sz="2800" err="1"/>
                        <a:t>Course</a:t>
                      </a:r>
                      <a:r>
                        <a:rPr lang="pt-PT" sz="2800" dirty="0"/>
                        <a:t> Grade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1731596"/>
                  </a:ext>
                </a:extLst>
              </a:tr>
              <a:tr h="633580">
                <a:tc>
                  <a:txBody>
                    <a:bodyPr/>
                    <a:lstStyle/>
                    <a:p>
                      <a:r>
                        <a:rPr lang="pt-PT" sz="2800" dirty="0"/>
                        <a:t>Exam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sz="2800" dirty="0"/>
                        <a:t>30%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4211765"/>
                  </a:ext>
                </a:extLst>
              </a:tr>
              <a:tr h="633580">
                <a:tc>
                  <a:txBody>
                    <a:bodyPr/>
                    <a:lstStyle/>
                    <a:p>
                      <a:r>
                        <a:rPr lang="pt-PT" sz="2800" err="1"/>
                        <a:t>Lab</a:t>
                      </a:r>
                      <a:r>
                        <a:rPr lang="pt-PT" sz="2800" dirty="0"/>
                        <a:t> </a:t>
                      </a:r>
                      <a:r>
                        <a:rPr lang="pt-PT" sz="2800" err="1"/>
                        <a:t>Assignments</a:t>
                      </a:r>
                      <a:endParaRPr lang="pt-PT" sz="2800" dirty="0" err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sz="2800" dirty="0"/>
                        <a:t>30%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5655439"/>
                  </a:ext>
                </a:extLst>
              </a:tr>
              <a:tr h="633580">
                <a:tc>
                  <a:txBody>
                    <a:bodyPr/>
                    <a:lstStyle/>
                    <a:p>
                      <a:r>
                        <a:rPr lang="pt-PT" sz="2800" dirty="0"/>
                        <a:t>Final Project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sz="2800" dirty="0"/>
                        <a:t>40%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59684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747899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Resources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Course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Introduction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>
                <a:solidFill>
                  <a:srgbClr val="FFFFFF"/>
                </a:solidFill>
                <a:latin typeface="Times New Roman"/>
                <a:cs typeface="Times New Roman"/>
              </a:rPr>
              <a:t> 1</a:t>
            </a:r>
            <a:endParaRPr lang="pt-PT"/>
          </a:p>
        </p:txBody>
      </p:sp>
      <p:pic>
        <p:nvPicPr>
          <p:cNvPr id="10" name="Marcador de Posição de Conteúdo 9" descr="Uma imagem com ar livre, flor, árvore, texto&#10;&#10;Descrição gerada automaticamente">
            <a:extLst>
              <a:ext uri="{FF2B5EF4-FFF2-40B4-BE49-F238E27FC236}">
                <a16:creationId xmlns:a16="http://schemas.microsoft.com/office/drawing/2014/main" id="{D08E8C1E-1AD2-7EF9-2E41-8D37359099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44109" y="2211624"/>
            <a:ext cx="3125835" cy="4114800"/>
          </a:xfrm>
        </p:spPr>
      </p:pic>
      <p:pic>
        <p:nvPicPr>
          <p:cNvPr id="11" name="Imagem 10" descr="Uma imagem com texto, vestuário, póster, sapatos&#10;&#10;Descrição gerada automaticamente">
            <a:extLst>
              <a:ext uri="{FF2B5EF4-FFF2-40B4-BE49-F238E27FC236}">
                <a16:creationId xmlns:a16="http://schemas.microsoft.com/office/drawing/2014/main" id="{695BDACC-D2F9-66BC-3748-DFC2B76F01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3434" y="2215978"/>
            <a:ext cx="3221888" cy="4114800"/>
          </a:xfrm>
          <a:prstGeom prst="rect">
            <a:avLst/>
          </a:prstGeom>
        </p:spPr>
      </p:pic>
      <p:sp>
        <p:nvSpPr>
          <p:cNvPr id="13" name="Marcador de Posição de Conteúdo 2">
            <a:extLst>
              <a:ext uri="{FF2B5EF4-FFF2-40B4-BE49-F238E27FC236}">
                <a16:creationId xmlns:a16="http://schemas.microsoft.com/office/drawing/2014/main" id="{346549F7-7FAF-F179-80E2-ABADD06E085E}"/>
              </a:ext>
            </a:extLst>
          </p:cNvPr>
          <p:cNvSpPr txBox="1">
            <a:spLocks/>
          </p:cNvSpPr>
          <p:nvPr/>
        </p:nvSpPr>
        <p:spPr>
          <a:xfrm>
            <a:off x="611660" y="1331355"/>
            <a:ext cx="10958383" cy="504125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PT" sz="3000" dirty="0"/>
              <a:t>Both </a:t>
            </a:r>
            <a:r>
              <a:rPr lang="pt-PT" sz="3000" err="1"/>
              <a:t>books</a:t>
            </a:r>
            <a:r>
              <a:rPr lang="pt-PT" sz="3000" dirty="0"/>
              <a:t> are </a:t>
            </a:r>
            <a:r>
              <a:rPr lang="pt-PT" sz="3000" err="1"/>
              <a:t>available</a:t>
            </a:r>
            <a:r>
              <a:rPr lang="pt-PT" sz="3000" dirty="0"/>
              <a:t> online for free!</a:t>
            </a:r>
          </a:p>
        </p:txBody>
      </p:sp>
    </p:spTree>
    <p:extLst>
      <p:ext uri="{BB962C8B-B14F-4D97-AF65-F5344CB8AC3E}">
        <p14:creationId xmlns:p14="http://schemas.microsoft.com/office/powerpoint/2010/main" val="9924136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Contact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Course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Introduction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>
                <a:solidFill>
                  <a:srgbClr val="FFFFFF"/>
                </a:solidFill>
                <a:latin typeface="Times New Roman"/>
                <a:cs typeface="Times New Roman"/>
              </a:rPr>
              <a:t> 1</a:t>
            </a:r>
            <a:endParaRPr lang="pt-PT"/>
          </a:p>
        </p:txBody>
      </p:sp>
      <p:sp>
        <p:nvSpPr>
          <p:cNvPr id="13" name="Marcador de Posição de Conteúdo 2">
            <a:extLst>
              <a:ext uri="{FF2B5EF4-FFF2-40B4-BE49-F238E27FC236}">
                <a16:creationId xmlns:a16="http://schemas.microsoft.com/office/drawing/2014/main" id="{346549F7-7FAF-F179-80E2-ABADD06E085E}"/>
              </a:ext>
            </a:extLst>
          </p:cNvPr>
          <p:cNvSpPr txBox="1">
            <a:spLocks/>
          </p:cNvSpPr>
          <p:nvPr/>
        </p:nvSpPr>
        <p:spPr>
          <a:xfrm>
            <a:off x="611660" y="1331355"/>
            <a:ext cx="11040761" cy="504125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PT" sz="3000" dirty="0"/>
              <a:t>For </a:t>
            </a:r>
            <a:r>
              <a:rPr lang="pt-PT" sz="3000" dirty="0" err="1"/>
              <a:t>all</a:t>
            </a:r>
            <a:r>
              <a:rPr lang="pt-PT" sz="3000" dirty="0"/>
              <a:t> </a:t>
            </a:r>
            <a:r>
              <a:rPr lang="pt-PT" sz="3000" dirty="0" err="1"/>
              <a:t>course-related</a:t>
            </a:r>
            <a:r>
              <a:rPr lang="pt-PT" sz="3000" dirty="0"/>
              <a:t> </a:t>
            </a:r>
            <a:r>
              <a:rPr lang="pt-PT" sz="3000" dirty="0" err="1"/>
              <a:t>matters</a:t>
            </a:r>
            <a:r>
              <a:rPr lang="pt-PT" sz="3000" dirty="0"/>
              <a:t> </a:t>
            </a:r>
            <a:r>
              <a:rPr lang="pt-PT" sz="3000" dirty="0" err="1"/>
              <a:t>you</a:t>
            </a:r>
            <a:r>
              <a:rPr lang="pt-PT" sz="3000" dirty="0"/>
              <a:t> can </a:t>
            </a:r>
            <a:r>
              <a:rPr lang="pt-PT" sz="3000" dirty="0" err="1"/>
              <a:t>contact</a:t>
            </a:r>
            <a:r>
              <a:rPr lang="pt-PT" sz="3000" dirty="0"/>
              <a:t> me:</a:t>
            </a:r>
          </a:p>
          <a:p>
            <a:pPr algn="just"/>
            <a:endParaRPr lang="pt-PT" sz="3000" dirty="0"/>
          </a:p>
          <a:p>
            <a:pPr lvl="1" algn="just">
              <a:buFont typeface="Courier New" panose="020B0604020202020204" pitchFamily="34" charset="0"/>
              <a:buChar char="o"/>
            </a:pPr>
            <a:r>
              <a:rPr lang="pt-PT" sz="2600" dirty="0"/>
              <a:t>joacorreia@ucp.pt</a:t>
            </a:r>
          </a:p>
          <a:p>
            <a:pPr marL="457200" lvl="1" indent="0" algn="just">
              <a:buNone/>
            </a:pPr>
            <a:r>
              <a:rPr lang="pt-PT" sz="2600" dirty="0"/>
              <a:t>OR</a:t>
            </a:r>
          </a:p>
          <a:p>
            <a:pPr lvl="1" algn="just">
              <a:buFont typeface="Courier New" panose="020B0604020202020204" pitchFamily="34" charset="0"/>
              <a:buChar char="o"/>
            </a:pPr>
            <a:r>
              <a:rPr lang="pt-PT" sz="2600" dirty="0"/>
              <a:t>Jfscorreia95@gmail.com</a:t>
            </a:r>
          </a:p>
        </p:txBody>
      </p:sp>
    </p:spTree>
    <p:extLst>
      <p:ext uri="{BB962C8B-B14F-4D97-AF65-F5344CB8AC3E}">
        <p14:creationId xmlns:p14="http://schemas.microsoft.com/office/powerpoint/2010/main" val="21235293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Deep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Learning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Course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Introduction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>
                <a:solidFill>
                  <a:srgbClr val="FFFFFF"/>
                </a:solidFill>
                <a:latin typeface="Times New Roman"/>
                <a:cs typeface="Times New Roman"/>
              </a:rPr>
              <a:t> 1</a:t>
            </a:r>
            <a:endParaRPr lang="pt-PT"/>
          </a:p>
        </p:txBody>
      </p:sp>
      <p:sp>
        <p:nvSpPr>
          <p:cNvPr id="13" name="Marcador de Posição de Conteúdo 2">
            <a:extLst>
              <a:ext uri="{FF2B5EF4-FFF2-40B4-BE49-F238E27FC236}">
                <a16:creationId xmlns:a16="http://schemas.microsoft.com/office/drawing/2014/main" id="{346549F7-7FAF-F179-80E2-ABADD06E085E}"/>
              </a:ext>
            </a:extLst>
          </p:cNvPr>
          <p:cNvSpPr txBox="1">
            <a:spLocks/>
          </p:cNvSpPr>
          <p:nvPr/>
        </p:nvSpPr>
        <p:spPr>
          <a:xfrm>
            <a:off x="381055" y="1321329"/>
            <a:ext cx="7361103" cy="504125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PT" sz="3000" b="1" dirty="0">
                <a:ea typeface="+mn-lt"/>
                <a:cs typeface="+mn-lt"/>
              </a:rPr>
              <a:t>Artificial </a:t>
            </a:r>
            <a:r>
              <a:rPr lang="pt-PT" sz="3000" b="1" err="1">
                <a:ea typeface="+mn-lt"/>
                <a:cs typeface="+mn-lt"/>
              </a:rPr>
              <a:t>Intelligence</a:t>
            </a:r>
            <a:r>
              <a:rPr lang="pt-PT" sz="3000" b="1" dirty="0">
                <a:ea typeface="+mn-lt"/>
                <a:cs typeface="+mn-lt"/>
              </a:rPr>
              <a:t> (AI):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err="1">
                <a:ea typeface="+mn-lt"/>
                <a:cs typeface="+mn-lt"/>
              </a:rPr>
              <a:t>The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err="1">
                <a:ea typeface="+mn-lt"/>
                <a:cs typeface="+mn-lt"/>
              </a:rPr>
              <a:t>broadest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err="1">
                <a:ea typeface="+mn-lt"/>
                <a:cs typeface="+mn-lt"/>
              </a:rPr>
              <a:t>field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err="1">
                <a:ea typeface="+mn-lt"/>
                <a:cs typeface="+mn-lt"/>
              </a:rPr>
              <a:t>focusing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err="1">
                <a:ea typeface="+mn-lt"/>
                <a:cs typeface="+mn-lt"/>
              </a:rPr>
              <a:t>on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err="1">
                <a:ea typeface="+mn-lt"/>
                <a:cs typeface="+mn-lt"/>
              </a:rPr>
              <a:t>creating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err="1">
                <a:ea typeface="+mn-lt"/>
                <a:cs typeface="+mn-lt"/>
              </a:rPr>
              <a:t>machines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err="1">
                <a:ea typeface="+mn-lt"/>
                <a:cs typeface="+mn-lt"/>
              </a:rPr>
              <a:t>capable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err="1">
                <a:ea typeface="+mn-lt"/>
                <a:cs typeface="+mn-lt"/>
              </a:rPr>
              <a:t>of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err="1">
                <a:ea typeface="+mn-lt"/>
                <a:cs typeface="+mn-lt"/>
              </a:rPr>
              <a:t>performing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err="1">
                <a:ea typeface="+mn-lt"/>
                <a:cs typeface="+mn-lt"/>
              </a:rPr>
              <a:t>tasks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err="1">
                <a:ea typeface="+mn-lt"/>
                <a:cs typeface="+mn-lt"/>
              </a:rPr>
              <a:t>that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err="1">
                <a:ea typeface="+mn-lt"/>
                <a:cs typeface="+mn-lt"/>
              </a:rPr>
              <a:t>typically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err="1">
                <a:ea typeface="+mn-lt"/>
                <a:cs typeface="+mn-lt"/>
              </a:rPr>
              <a:t>require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err="1">
                <a:ea typeface="+mn-lt"/>
                <a:cs typeface="+mn-lt"/>
              </a:rPr>
              <a:t>human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err="1">
                <a:ea typeface="+mn-lt"/>
                <a:cs typeface="+mn-lt"/>
              </a:rPr>
              <a:t>intelligence</a:t>
            </a:r>
            <a:r>
              <a:rPr lang="pt-PT" sz="3000" dirty="0">
                <a:ea typeface="+mn-lt"/>
                <a:cs typeface="+mn-lt"/>
              </a:rPr>
              <a:t>.</a:t>
            </a:r>
            <a:endParaRPr lang="pt-PT" sz="3000" dirty="0"/>
          </a:p>
          <a:p>
            <a:pPr algn="just"/>
            <a:endParaRPr lang="pt-PT" sz="3000" dirty="0"/>
          </a:p>
          <a:p>
            <a:pPr algn="just"/>
            <a:r>
              <a:rPr lang="pt-PT" sz="3000" b="1" dirty="0" err="1">
                <a:ea typeface="+mn-lt"/>
                <a:cs typeface="+mn-lt"/>
              </a:rPr>
              <a:t>Machine</a:t>
            </a:r>
            <a:r>
              <a:rPr lang="pt-PT" sz="3000" b="1" dirty="0">
                <a:ea typeface="+mn-lt"/>
                <a:cs typeface="+mn-lt"/>
              </a:rPr>
              <a:t> </a:t>
            </a:r>
            <a:r>
              <a:rPr lang="pt-PT" sz="3000" b="1" dirty="0" err="1">
                <a:ea typeface="+mn-lt"/>
                <a:cs typeface="+mn-lt"/>
              </a:rPr>
              <a:t>Learning</a:t>
            </a:r>
            <a:r>
              <a:rPr lang="pt-PT" sz="3000" b="1" dirty="0">
                <a:ea typeface="+mn-lt"/>
                <a:cs typeface="+mn-lt"/>
              </a:rPr>
              <a:t> (ML):</a:t>
            </a:r>
            <a:r>
              <a:rPr lang="pt-PT" sz="3000" dirty="0">
                <a:ea typeface="+mn-lt"/>
                <a:cs typeface="+mn-lt"/>
              </a:rPr>
              <a:t> A </a:t>
            </a:r>
            <a:r>
              <a:rPr lang="pt-PT" sz="3000" dirty="0" err="1">
                <a:ea typeface="+mn-lt"/>
                <a:cs typeface="+mn-lt"/>
              </a:rPr>
              <a:t>branch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of</a:t>
            </a:r>
            <a:r>
              <a:rPr lang="pt-PT" sz="3000" dirty="0">
                <a:ea typeface="+mn-lt"/>
                <a:cs typeface="+mn-lt"/>
              </a:rPr>
              <a:t> AI </a:t>
            </a:r>
            <a:r>
              <a:rPr lang="pt-PT" sz="3000" dirty="0" err="1">
                <a:ea typeface="+mn-lt"/>
                <a:cs typeface="+mn-lt"/>
              </a:rPr>
              <a:t>that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enables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systems</a:t>
            </a:r>
            <a:r>
              <a:rPr lang="pt-PT" sz="3000" dirty="0">
                <a:ea typeface="+mn-lt"/>
                <a:cs typeface="+mn-lt"/>
              </a:rPr>
              <a:t> to </a:t>
            </a:r>
            <a:r>
              <a:rPr lang="pt-PT" sz="3000" dirty="0" err="1">
                <a:ea typeface="+mn-lt"/>
                <a:cs typeface="+mn-lt"/>
              </a:rPr>
              <a:t>learn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and</a:t>
            </a:r>
            <a:r>
              <a:rPr lang="pt-PT" sz="3000" dirty="0">
                <a:ea typeface="+mn-lt"/>
                <a:cs typeface="+mn-lt"/>
              </a:rPr>
              <a:t> improve </a:t>
            </a:r>
            <a:r>
              <a:rPr lang="pt-PT" sz="3000" dirty="0" err="1">
                <a:ea typeface="+mn-lt"/>
                <a:cs typeface="+mn-lt"/>
              </a:rPr>
              <a:t>from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experience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without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explicit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programming</a:t>
            </a:r>
            <a:r>
              <a:rPr lang="pt-PT" sz="3000" dirty="0">
                <a:ea typeface="+mn-lt"/>
                <a:cs typeface="+mn-lt"/>
              </a:rPr>
              <a:t>.</a:t>
            </a:r>
            <a:endParaRPr lang="pt-PT" sz="3000" dirty="0"/>
          </a:p>
          <a:p>
            <a:pPr algn="just"/>
            <a:endParaRPr lang="pt-PT" sz="3000" dirty="0"/>
          </a:p>
          <a:p>
            <a:pPr algn="just"/>
            <a:r>
              <a:rPr lang="pt-PT" sz="3000" b="1" dirty="0" err="1">
                <a:ea typeface="+mn-lt"/>
                <a:cs typeface="+mn-lt"/>
              </a:rPr>
              <a:t>Deep</a:t>
            </a:r>
            <a:r>
              <a:rPr lang="pt-PT" sz="3000" b="1" dirty="0">
                <a:ea typeface="+mn-lt"/>
                <a:cs typeface="+mn-lt"/>
              </a:rPr>
              <a:t> </a:t>
            </a:r>
            <a:r>
              <a:rPr lang="pt-PT" sz="3000" b="1" dirty="0" err="1">
                <a:ea typeface="+mn-lt"/>
                <a:cs typeface="+mn-lt"/>
              </a:rPr>
              <a:t>Learning</a:t>
            </a:r>
            <a:r>
              <a:rPr lang="pt-PT" sz="3000" b="1" dirty="0">
                <a:ea typeface="+mn-lt"/>
                <a:cs typeface="+mn-lt"/>
              </a:rPr>
              <a:t> (DL):</a:t>
            </a:r>
            <a:r>
              <a:rPr lang="pt-PT" sz="3000" dirty="0">
                <a:ea typeface="+mn-lt"/>
                <a:cs typeface="+mn-lt"/>
              </a:rPr>
              <a:t> A </a:t>
            </a:r>
            <a:r>
              <a:rPr lang="pt-PT" sz="3000" dirty="0" err="1">
                <a:ea typeface="+mn-lt"/>
                <a:cs typeface="+mn-lt"/>
              </a:rPr>
              <a:t>specialized</a:t>
            </a:r>
            <a:r>
              <a:rPr lang="pt-PT" sz="3000" dirty="0">
                <a:ea typeface="+mn-lt"/>
                <a:cs typeface="+mn-lt"/>
              </a:rPr>
              <a:t> ML </a:t>
            </a:r>
            <a:r>
              <a:rPr lang="pt-PT" sz="3000" dirty="0" err="1">
                <a:ea typeface="+mn-lt"/>
                <a:cs typeface="+mn-lt"/>
              </a:rPr>
              <a:t>technique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using</a:t>
            </a:r>
            <a:r>
              <a:rPr lang="pt-PT" sz="3000" dirty="0">
                <a:ea typeface="+mn-lt"/>
                <a:cs typeface="+mn-lt"/>
              </a:rPr>
              <a:t> neural networks </a:t>
            </a:r>
            <a:r>
              <a:rPr lang="pt-PT" sz="3000" dirty="0" err="1">
                <a:ea typeface="+mn-lt"/>
                <a:cs typeface="+mn-lt"/>
              </a:rPr>
              <a:t>with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many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layers</a:t>
            </a:r>
            <a:r>
              <a:rPr lang="pt-PT" sz="3000" dirty="0">
                <a:ea typeface="+mn-lt"/>
                <a:cs typeface="+mn-lt"/>
              </a:rPr>
              <a:t> to </a:t>
            </a:r>
            <a:r>
              <a:rPr lang="pt-PT" sz="3000" dirty="0" err="1">
                <a:ea typeface="+mn-lt"/>
                <a:cs typeface="+mn-lt"/>
              </a:rPr>
              <a:t>model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complex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patterns</a:t>
            </a:r>
            <a:r>
              <a:rPr lang="pt-PT" sz="3000" dirty="0">
                <a:ea typeface="+mn-lt"/>
                <a:cs typeface="+mn-lt"/>
              </a:rPr>
              <a:t> in data.</a:t>
            </a:r>
            <a:endParaRPr lang="pt-PT" sz="3000" dirty="0"/>
          </a:p>
          <a:p>
            <a:pPr marL="0" indent="0" algn="just">
              <a:buNone/>
            </a:pPr>
            <a:endParaRPr lang="pt-PT" sz="3000" dirty="0"/>
          </a:p>
          <a:p>
            <a:pPr lvl="1" algn="just">
              <a:buFont typeface="Courier New" panose="020B0604020202020204" pitchFamily="34" charset="0"/>
              <a:buChar char="o"/>
            </a:pPr>
            <a:endParaRPr lang="pt-PT" sz="2600" dirty="0"/>
          </a:p>
        </p:txBody>
      </p:sp>
      <p:pic>
        <p:nvPicPr>
          <p:cNvPr id="3" name="Imagem 2" descr="Uma imagem com texto, círculo, logótipo, Gráficos&#10;&#10;Descrição gerada automaticamente">
            <a:extLst>
              <a:ext uri="{FF2B5EF4-FFF2-40B4-BE49-F238E27FC236}">
                <a16:creationId xmlns:a16="http://schemas.microsoft.com/office/drawing/2014/main" id="{62D68BAC-40A0-6BBB-E0D3-744C8966A37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4032" t="2234" r="17229" b="243"/>
          <a:stretch/>
        </p:blipFill>
        <p:spPr>
          <a:xfrm>
            <a:off x="7740173" y="1664191"/>
            <a:ext cx="4224417" cy="4363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7199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Deep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Learning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: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Why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now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?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Course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Introduction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>
                <a:solidFill>
                  <a:srgbClr val="FFFFFF"/>
                </a:solidFill>
                <a:latin typeface="Times New Roman"/>
                <a:cs typeface="Times New Roman"/>
              </a:rPr>
              <a:t> 1</a:t>
            </a:r>
            <a:endParaRPr lang="pt-PT"/>
          </a:p>
        </p:txBody>
      </p:sp>
      <p:sp>
        <p:nvSpPr>
          <p:cNvPr id="13" name="Marcador de Posição de Conteúdo 2">
            <a:extLst>
              <a:ext uri="{FF2B5EF4-FFF2-40B4-BE49-F238E27FC236}">
                <a16:creationId xmlns:a16="http://schemas.microsoft.com/office/drawing/2014/main" id="{346549F7-7FAF-F179-80E2-ABADD06E085E}"/>
              </a:ext>
            </a:extLst>
          </p:cNvPr>
          <p:cNvSpPr txBox="1">
            <a:spLocks/>
          </p:cNvSpPr>
          <p:nvPr/>
        </p:nvSpPr>
        <p:spPr>
          <a:xfrm>
            <a:off x="611660" y="1331355"/>
            <a:ext cx="11040761" cy="504125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 algn="just">
              <a:buAutoNum type="arabicPeriod"/>
            </a:pPr>
            <a:r>
              <a:rPr lang="pt-PT" sz="3000" b="1" dirty="0" err="1"/>
              <a:t>Big</a:t>
            </a:r>
            <a:r>
              <a:rPr lang="pt-PT" sz="3000" b="1" dirty="0"/>
              <a:t> Data</a:t>
            </a:r>
          </a:p>
          <a:p>
            <a:pPr marL="971550" lvl="1" algn="just">
              <a:buFont typeface="Courier New" panose="020B0604020202020204" pitchFamily="34" charset="0"/>
              <a:buChar char="o"/>
            </a:pPr>
            <a:r>
              <a:rPr lang="pt-PT" sz="2600" err="1"/>
              <a:t>Larger</a:t>
            </a:r>
            <a:r>
              <a:rPr lang="pt-PT" sz="2600" dirty="0"/>
              <a:t> </a:t>
            </a:r>
            <a:r>
              <a:rPr lang="pt-PT" sz="2600" err="1"/>
              <a:t>Datasets</a:t>
            </a:r>
            <a:endParaRPr lang="pt-PT" sz="2600" dirty="0" err="1"/>
          </a:p>
          <a:p>
            <a:pPr marL="971550" lvl="1" algn="just">
              <a:buFont typeface="Courier New" panose="020B0604020202020204" pitchFamily="34" charset="0"/>
              <a:buChar char="o"/>
            </a:pPr>
            <a:r>
              <a:rPr lang="pt-PT" sz="2600" dirty="0" err="1"/>
              <a:t>Easier</a:t>
            </a:r>
            <a:r>
              <a:rPr lang="pt-PT" sz="2600" dirty="0"/>
              <a:t> </a:t>
            </a:r>
            <a:r>
              <a:rPr lang="pt-PT" sz="2600" dirty="0" err="1"/>
              <a:t>Collection</a:t>
            </a:r>
            <a:r>
              <a:rPr lang="pt-PT" sz="2600" dirty="0"/>
              <a:t> </a:t>
            </a:r>
            <a:r>
              <a:rPr lang="pt-PT" sz="2600" dirty="0" err="1"/>
              <a:t>and</a:t>
            </a:r>
            <a:r>
              <a:rPr lang="pt-PT" sz="2600" dirty="0"/>
              <a:t> </a:t>
            </a:r>
            <a:r>
              <a:rPr lang="pt-PT" sz="2600" dirty="0" err="1"/>
              <a:t>Storage</a:t>
            </a:r>
            <a:endParaRPr lang="pt-PT" sz="2600" dirty="0"/>
          </a:p>
          <a:p>
            <a:pPr marL="514350" indent="-514350" algn="just">
              <a:buAutoNum type="arabicPeriod"/>
            </a:pPr>
            <a:endParaRPr lang="pt-PT" sz="3000" dirty="0"/>
          </a:p>
          <a:p>
            <a:pPr marL="514350" indent="-514350" algn="just">
              <a:buAutoNum type="arabicPeriod"/>
            </a:pPr>
            <a:r>
              <a:rPr lang="pt-PT" sz="3000" b="1" dirty="0"/>
              <a:t>Hardware</a:t>
            </a:r>
          </a:p>
          <a:p>
            <a:pPr marL="971550" lvl="1" algn="just">
              <a:buFont typeface="Courier New" panose="020B0604020202020204" pitchFamily="34" charset="0"/>
              <a:buChar char="o"/>
            </a:pPr>
            <a:r>
              <a:rPr lang="pt-PT" sz="2600" dirty="0" err="1"/>
              <a:t>Graphics</a:t>
            </a:r>
            <a:r>
              <a:rPr lang="pt-PT" sz="2600" dirty="0"/>
              <a:t> </a:t>
            </a:r>
            <a:r>
              <a:rPr lang="pt-PT" sz="2600" dirty="0" err="1"/>
              <a:t>Processing</a:t>
            </a:r>
            <a:r>
              <a:rPr lang="pt-PT" sz="2600" dirty="0"/>
              <a:t> </a:t>
            </a:r>
            <a:r>
              <a:rPr lang="pt-PT" sz="2600" dirty="0" err="1"/>
              <a:t>Units</a:t>
            </a:r>
            <a:r>
              <a:rPr lang="pt-PT" sz="2600" dirty="0"/>
              <a:t> (</a:t>
            </a:r>
            <a:r>
              <a:rPr lang="pt-PT" sz="2600" dirty="0" err="1"/>
              <a:t>GPUs</a:t>
            </a:r>
            <a:r>
              <a:rPr lang="pt-PT" sz="2600" dirty="0"/>
              <a:t>)</a:t>
            </a:r>
          </a:p>
          <a:p>
            <a:pPr marL="971550" lvl="1" algn="just">
              <a:buFont typeface="Courier New" panose="020B0604020202020204" pitchFamily="34" charset="0"/>
              <a:buChar char="o"/>
            </a:pPr>
            <a:r>
              <a:rPr lang="pt-PT" sz="2600" dirty="0" err="1"/>
              <a:t>Massively</a:t>
            </a:r>
            <a:r>
              <a:rPr lang="pt-PT" sz="2600" dirty="0"/>
              <a:t> </a:t>
            </a:r>
            <a:r>
              <a:rPr lang="pt-PT" sz="2600" dirty="0" err="1"/>
              <a:t>Parallelizable</a:t>
            </a:r>
            <a:endParaRPr lang="pt-PT" sz="2600" dirty="0"/>
          </a:p>
          <a:p>
            <a:pPr marL="514350" indent="-514350" algn="just">
              <a:buAutoNum type="arabicPeriod"/>
            </a:pPr>
            <a:endParaRPr lang="pt-PT" sz="3000" dirty="0"/>
          </a:p>
          <a:p>
            <a:pPr marL="514350" indent="-514350" algn="just">
              <a:buAutoNum type="arabicPeriod"/>
            </a:pPr>
            <a:r>
              <a:rPr lang="pt-PT" sz="3000" b="1" dirty="0"/>
              <a:t>Software</a:t>
            </a:r>
          </a:p>
          <a:p>
            <a:pPr marL="971550" lvl="1" algn="just">
              <a:buFont typeface="Courier New" panose="020B0604020202020204" pitchFamily="34" charset="0"/>
              <a:buChar char="o"/>
            </a:pPr>
            <a:r>
              <a:rPr lang="pt-PT" sz="2600" dirty="0" err="1"/>
              <a:t>Improved</a:t>
            </a:r>
            <a:r>
              <a:rPr lang="pt-PT" sz="2600" dirty="0"/>
              <a:t> </a:t>
            </a:r>
            <a:r>
              <a:rPr lang="pt-PT" sz="2600" dirty="0" err="1"/>
              <a:t>Techniques</a:t>
            </a:r>
            <a:endParaRPr lang="pt-PT" sz="2600" dirty="0"/>
          </a:p>
          <a:p>
            <a:pPr marL="971550" lvl="1" algn="just">
              <a:buFont typeface="Courier New" panose="020B0604020202020204" pitchFamily="34" charset="0"/>
              <a:buChar char="o"/>
            </a:pPr>
            <a:r>
              <a:rPr lang="pt-PT" sz="2600" dirty="0"/>
              <a:t>New </a:t>
            </a:r>
            <a:r>
              <a:rPr lang="pt-PT" sz="2600" dirty="0" err="1"/>
              <a:t>Models</a:t>
            </a:r>
          </a:p>
          <a:p>
            <a:pPr marL="971550" lvl="1" algn="just">
              <a:buFont typeface="Courier New" panose="020B0604020202020204" pitchFamily="34" charset="0"/>
              <a:buChar char="o"/>
            </a:pPr>
            <a:r>
              <a:rPr lang="pt-PT" sz="2600" dirty="0" err="1"/>
              <a:t>Toolboxes</a:t>
            </a:r>
            <a:endParaRPr lang="pt-PT" sz="2600" dirty="0"/>
          </a:p>
        </p:txBody>
      </p:sp>
      <p:pic>
        <p:nvPicPr>
          <p:cNvPr id="3" name="Imagem 2" descr="Uma imagem com preto, escuridão&#10;&#10;Descrição gerada automaticamente">
            <a:extLst>
              <a:ext uri="{FF2B5EF4-FFF2-40B4-BE49-F238E27FC236}">
                <a16:creationId xmlns:a16="http://schemas.microsoft.com/office/drawing/2014/main" id="{FB635CD6-7BD1-8E55-6388-8E4F17E2C0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0156" y="449179"/>
            <a:ext cx="874006" cy="874006"/>
          </a:xfrm>
          <a:prstGeom prst="rect">
            <a:avLst/>
          </a:prstGeom>
        </p:spPr>
      </p:pic>
      <p:pic>
        <p:nvPicPr>
          <p:cNvPr id="8" name="Imagem 7" descr="Uma imagem com preto, escuridão&#10;&#10;Descrição gerada automaticamente">
            <a:extLst>
              <a:ext uri="{FF2B5EF4-FFF2-40B4-BE49-F238E27FC236}">
                <a16:creationId xmlns:a16="http://schemas.microsoft.com/office/drawing/2014/main" id="{B9C57447-94FD-5641-19C3-C241F99549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9023" y="492788"/>
            <a:ext cx="837282" cy="828101"/>
          </a:xfrm>
          <a:prstGeom prst="rect">
            <a:avLst/>
          </a:prstGeom>
        </p:spPr>
      </p:pic>
      <p:pic>
        <p:nvPicPr>
          <p:cNvPr id="9" name="Imagem 8" descr="Uma imagem com preto, escuridão&#10;&#10;Descrição gerada automaticamente">
            <a:extLst>
              <a:ext uri="{FF2B5EF4-FFF2-40B4-BE49-F238E27FC236}">
                <a16:creationId xmlns:a16="http://schemas.microsoft.com/office/drawing/2014/main" id="{1E693756-64AD-ED98-275F-2E71B7B55F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0397" y="1832086"/>
            <a:ext cx="874005" cy="874005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9F5F7698-07B4-3A09-C16B-F0F247585139}"/>
              </a:ext>
            </a:extLst>
          </p:cNvPr>
          <p:cNvSpPr txBox="1"/>
          <p:nvPr/>
        </p:nvSpPr>
        <p:spPr>
          <a:xfrm>
            <a:off x="5887379" y="1326855"/>
            <a:ext cx="1311007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1600" dirty="0"/>
              <a:t>Sensor Data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A0609723-3E1B-DCDC-4232-2EC35F8BB581}"/>
              </a:ext>
            </a:extLst>
          </p:cNvPr>
          <p:cNvSpPr txBox="1"/>
          <p:nvPr/>
        </p:nvSpPr>
        <p:spPr>
          <a:xfrm>
            <a:off x="7227764" y="2703963"/>
            <a:ext cx="1311007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1600" dirty="0" err="1"/>
              <a:t>Documents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019B209D-59BA-9A33-3672-9F929CB3637A}"/>
              </a:ext>
            </a:extLst>
          </p:cNvPr>
          <p:cNvSpPr txBox="1"/>
          <p:nvPr/>
        </p:nvSpPr>
        <p:spPr>
          <a:xfrm>
            <a:off x="5887379" y="2703963"/>
            <a:ext cx="1311007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1600" dirty="0"/>
              <a:t>Social Media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580E8208-D69D-A65C-5329-AF9BCCF7F59C}"/>
              </a:ext>
            </a:extLst>
          </p:cNvPr>
          <p:cNvSpPr txBox="1"/>
          <p:nvPr/>
        </p:nvSpPr>
        <p:spPr>
          <a:xfrm>
            <a:off x="7227764" y="1326855"/>
            <a:ext cx="1311007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1600" dirty="0" err="1"/>
              <a:t>Public</a:t>
            </a:r>
            <a:r>
              <a:rPr lang="pt-PT" sz="1600" dirty="0"/>
              <a:t> Web</a:t>
            </a:r>
          </a:p>
        </p:txBody>
      </p:sp>
      <p:pic>
        <p:nvPicPr>
          <p:cNvPr id="16" name="Imagem 15" descr="Uma imagem com preto, escuridão&#10;&#10;Descrição gerada automaticamente">
            <a:extLst>
              <a:ext uri="{FF2B5EF4-FFF2-40B4-BE49-F238E27FC236}">
                <a16:creationId xmlns:a16="http://schemas.microsoft.com/office/drawing/2014/main" id="{E13EF91F-5F33-CACD-D215-7BF6099051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69994" y="1832085"/>
            <a:ext cx="818921" cy="782199"/>
          </a:xfrm>
          <a:prstGeom prst="rect">
            <a:avLst/>
          </a:prstGeom>
        </p:spPr>
      </p:pic>
      <p:pic>
        <p:nvPicPr>
          <p:cNvPr id="17" name="Imagem 16" descr="Uma imagem com preto, escuridão&#10;&#10;Descrição gerada automaticamente">
            <a:extLst>
              <a:ext uri="{FF2B5EF4-FFF2-40B4-BE49-F238E27FC236}">
                <a16:creationId xmlns:a16="http://schemas.microsoft.com/office/drawing/2014/main" id="{2119F03F-7BE3-DD92-A873-23F94066F9C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79019" y="3325403"/>
            <a:ext cx="1039259" cy="1075982"/>
          </a:xfrm>
          <a:prstGeom prst="rect">
            <a:avLst/>
          </a:prstGeom>
        </p:spPr>
      </p:pic>
      <p:pic>
        <p:nvPicPr>
          <p:cNvPr id="18" name="Imagem 17" descr="Uma imagem com preto, escuridão&#10;&#10;Descrição gerada automaticamente">
            <a:extLst>
              <a:ext uri="{FF2B5EF4-FFF2-40B4-BE49-F238E27FC236}">
                <a16:creationId xmlns:a16="http://schemas.microsoft.com/office/drawing/2014/main" id="{679EF640-22D3-BD26-7BD8-DFBC4A8AC27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17594" y="3297860"/>
            <a:ext cx="1075982" cy="1103524"/>
          </a:xfrm>
          <a:prstGeom prst="rect">
            <a:avLst/>
          </a:prstGeom>
        </p:spPr>
      </p:pic>
      <p:pic>
        <p:nvPicPr>
          <p:cNvPr id="19" name="Imagem 18" descr="Uma imagem com preto, escuridão&#10;&#10;Descrição gerada automaticamente">
            <a:extLst>
              <a:ext uri="{FF2B5EF4-FFF2-40B4-BE49-F238E27FC236}">
                <a16:creationId xmlns:a16="http://schemas.microsoft.com/office/drawing/2014/main" id="{815D3FA8-07C0-1337-E00F-EB806A2160C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30942" y="4610101"/>
            <a:ext cx="1006643" cy="1026695"/>
          </a:xfrm>
          <a:prstGeom prst="rect">
            <a:avLst/>
          </a:prstGeom>
        </p:spPr>
      </p:pic>
      <p:pic>
        <p:nvPicPr>
          <p:cNvPr id="20" name="Imagem 19" descr="Uma imagem com Gráficos, Tipo de letra, logótipo, design gráfico&#10;&#10;Descrição gerada automaticamente">
            <a:extLst>
              <a:ext uri="{FF2B5EF4-FFF2-40B4-BE49-F238E27FC236}">
                <a16:creationId xmlns:a16="http://schemas.microsoft.com/office/drawing/2014/main" id="{8DF50909-5BB7-11B5-B1A7-A313072DAC8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499811" y="5558589"/>
            <a:ext cx="2179721" cy="1054769"/>
          </a:xfrm>
          <a:prstGeom prst="rect">
            <a:avLst/>
          </a:prstGeom>
        </p:spPr>
      </p:pic>
      <p:pic>
        <p:nvPicPr>
          <p:cNvPr id="21" name="Imagem 20" descr="Uma imagem com Tipo de letra, Gráficos, logótipo, design gráfico&#10;&#10;Descrição gerada automaticamente">
            <a:extLst>
              <a:ext uri="{FF2B5EF4-FFF2-40B4-BE49-F238E27FC236}">
                <a16:creationId xmlns:a16="http://schemas.microsoft.com/office/drawing/2014/main" id="{6F3F844A-A49D-16DD-220A-92B5485299E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91776" y="4607844"/>
            <a:ext cx="1473869" cy="1061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7309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Deep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Learning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: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Timeline</a:t>
            </a:r>
            <a:endParaRPr lang="pt-PT" sz="3600" b="1" dirty="0">
              <a:solidFill>
                <a:srgbClr val="092953"/>
              </a:solidFill>
              <a:latin typeface="Cambria"/>
              <a:ea typeface="Cambria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Course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Introduction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>
                <a:solidFill>
                  <a:srgbClr val="FFFFFF"/>
                </a:solidFill>
                <a:latin typeface="Times New Roman"/>
                <a:cs typeface="Times New Roman"/>
              </a:rPr>
              <a:t> 1</a:t>
            </a:r>
            <a:endParaRPr lang="pt-PT"/>
          </a:p>
        </p:txBody>
      </p:sp>
      <p:pic>
        <p:nvPicPr>
          <p:cNvPr id="3" name="Imagem 2" descr="Uma imagem com texto, captura de ecrã, design&#10;&#10;Descrição gerada automaticamente">
            <a:extLst>
              <a:ext uri="{FF2B5EF4-FFF2-40B4-BE49-F238E27FC236}">
                <a16:creationId xmlns:a16="http://schemas.microsoft.com/office/drawing/2014/main" id="{1DC65B54-F8C2-B703-0FA5-C97E4FC18CE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8717" b="3870"/>
          <a:stretch/>
        </p:blipFill>
        <p:spPr>
          <a:xfrm>
            <a:off x="501316" y="1406093"/>
            <a:ext cx="10637920" cy="4044122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8B4F8C08-BA2B-905A-94F8-B9C894F40A94}"/>
              </a:ext>
            </a:extLst>
          </p:cNvPr>
          <p:cNvSpPr txBox="1"/>
          <p:nvPr/>
        </p:nvSpPr>
        <p:spPr>
          <a:xfrm>
            <a:off x="501316" y="5614736"/>
            <a:ext cx="1063391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PT" dirty="0">
                <a:ea typeface="+mn-lt"/>
                <a:cs typeface="+mn-lt"/>
                <a:hlinkClick r:id="rId4"/>
              </a:rPr>
              <a:t>https://www.algotive.ai/blog/machine-learning-what-is-ml-and-how-does-it-work</a:t>
            </a:r>
            <a:endParaRPr lang="pt-PT" dirty="0">
              <a:ea typeface="+mn-lt"/>
              <a:cs typeface="+mn-lt"/>
            </a:endParaRPr>
          </a:p>
          <a:p>
            <a:pPr algn="ctr"/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88785114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Ecrã Panorâmico</PresentationFormat>
  <Paragraphs>0</Paragraphs>
  <Slides>29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dos diapositivos</vt:lpstr>
      </vt:variant>
      <vt:variant>
        <vt:i4>29</vt:i4>
      </vt:variant>
    </vt:vector>
  </HeadingPairs>
  <TitlesOfParts>
    <vt:vector size="30" baseType="lpstr">
      <vt:lpstr>Tema do Office</vt:lpstr>
      <vt:lpstr>Apresentação do PowerPoint</vt:lpstr>
      <vt:lpstr>Course Objectives</vt:lpstr>
      <vt:lpstr>Classes</vt:lpstr>
      <vt:lpstr>Evaluation</vt:lpstr>
      <vt:lpstr>Resources</vt:lpstr>
      <vt:lpstr>Contact</vt:lpstr>
      <vt:lpstr>Deep Learning</vt:lpstr>
      <vt:lpstr>Deep Learning: Why now?</vt:lpstr>
      <vt:lpstr>Deep Learning: Timeline</vt:lpstr>
      <vt:lpstr>Deep Learning: The Last Decade</vt:lpstr>
      <vt:lpstr>Why Deep Learning over Machine Learning?</vt:lpstr>
      <vt:lpstr>Why Deep Learning over Machine Learning?</vt:lpstr>
      <vt:lpstr>Machine Learning Recap</vt:lpstr>
      <vt:lpstr>Unsupervised vs Supervised Learning</vt:lpstr>
      <vt:lpstr>Types of Unsupervised Learning Tasks</vt:lpstr>
      <vt:lpstr>Types of Unsupervised Learning Tasks</vt:lpstr>
      <vt:lpstr>Types of Supervised Learning</vt:lpstr>
      <vt:lpstr>Types of Supervised Learning</vt:lpstr>
      <vt:lpstr>Data Types</vt:lpstr>
      <vt:lpstr>Data Types</vt:lpstr>
      <vt:lpstr>Data Types</vt:lpstr>
      <vt:lpstr>Data Types</vt:lpstr>
      <vt:lpstr>Data Types</vt:lpstr>
      <vt:lpstr>Deep Learning Applications</vt:lpstr>
      <vt:lpstr>Deep Learning Applications</vt:lpstr>
      <vt:lpstr>Deep Learning Applications</vt:lpstr>
      <vt:lpstr>Deep Learning Applications</vt:lpstr>
      <vt:lpstr>Deep Learning Applications</vt:lpstr>
      <vt:lpstr>Deep Learning Applications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/>
  <cp:lastModifiedBy/>
  <cp:revision>533</cp:revision>
  <dcterms:created xsi:type="dcterms:W3CDTF">2024-08-30T11:40:18Z</dcterms:created>
  <dcterms:modified xsi:type="dcterms:W3CDTF">2024-09-15T10:48:57Z</dcterms:modified>
</cp:coreProperties>
</file>